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72"/>
    <p:sldId id="257" r:id="rId73"/>
    <p:sldId id="258" r:id="rId74"/>
    <p:sldId id="259" r:id="rId75"/>
    <p:sldId id="260" r:id="rId76"/>
    <p:sldId id="261" r:id="rId77"/>
    <p:sldId id="262" r:id="rId78"/>
    <p:sldId id="263" r:id="rId79"/>
    <p:sldId id="264" r:id="rId80"/>
    <p:sldId id="265" r:id="rId81"/>
    <p:sldId id="266" r:id="rId82"/>
    <p:sldId id="267" r:id="rId83"/>
    <p:sldId id="268" r:id="rId84"/>
    <p:sldId id="269" r:id="rId85"/>
    <p:sldId id="270" r:id="rId86"/>
    <p:sldId id="271" r:id="rId87"/>
    <p:sldId id="272" r:id="rId88"/>
    <p:sldId id="273" r:id="rId89"/>
    <p:sldId id="274" r:id="rId90"/>
    <p:sldId id="275" r:id="rId91"/>
  </p:sldIdLst>
  <p:sldSz cx="18288000" cy="10287000"/>
  <p:notesSz cx="6858000" cy="9144000"/>
  <p:embeddedFontLst>
    <p:embeddedFont>
      <p:font typeface="Sniglet" charset="1" panose="0407050503010002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Open Sans Extra Bold" charset="1" panose="020B0906030804020204"/>
      <p:regular r:id="rId11"/>
    </p:embeddedFont>
    <p:embeddedFont>
      <p:font typeface="Open Sans Extra Bold Italics" charset="1" panose="020B0906030804020204"/>
      <p:regular r:id="rId12"/>
    </p:embeddedFont>
    <p:embeddedFont>
      <p:font typeface="Blueberry" charset="1" panose="02000500000000000000"/>
      <p:regular r:id="rId13"/>
    </p:embeddedFont>
    <p:embeddedFont>
      <p:font typeface="Raleway" charset="1" panose="00000000000000000000"/>
      <p:regular r:id="rId14"/>
    </p:embeddedFont>
    <p:embeddedFont>
      <p:font typeface="Raleway Bold" charset="1" panose="00000000000000000000"/>
      <p:regular r:id="rId15"/>
    </p:embeddedFont>
    <p:embeddedFont>
      <p:font typeface="Raleway Italics" charset="1" panose="00000000000000000000"/>
      <p:regular r:id="rId16"/>
    </p:embeddedFont>
    <p:embeddedFont>
      <p:font typeface="Raleway Bold Italics" charset="1" panose="00000000000000000000"/>
      <p:regular r:id="rId17"/>
    </p:embeddedFont>
    <p:embeddedFont>
      <p:font typeface="Raleway Thin" charset="1" panose="00000000000000000000"/>
      <p:regular r:id="rId18"/>
    </p:embeddedFont>
    <p:embeddedFont>
      <p:font typeface="Raleway Thin Italics" charset="1" panose="00000000000000000000"/>
      <p:regular r:id="rId19"/>
    </p:embeddedFont>
    <p:embeddedFont>
      <p:font typeface="Raleway Extra-Light" charset="1" panose="00000000000000000000"/>
      <p:regular r:id="rId20"/>
    </p:embeddedFont>
    <p:embeddedFont>
      <p:font typeface="Raleway Extra-Light Italics" charset="1" panose="00000000000000000000"/>
      <p:regular r:id="rId21"/>
    </p:embeddedFont>
    <p:embeddedFont>
      <p:font typeface="Raleway Light" charset="1" panose="00000000000000000000"/>
      <p:regular r:id="rId22"/>
    </p:embeddedFont>
    <p:embeddedFont>
      <p:font typeface="Raleway Light Italics" charset="1" panose="00000000000000000000"/>
      <p:regular r:id="rId23"/>
    </p:embeddedFont>
    <p:embeddedFont>
      <p:font typeface="Raleway Medium" charset="1" panose="00000000000000000000"/>
      <p:regular r:id="rId24"/>
    </p:embeddedFont>
    <p:embeddedFont>
      <p:font typeface="Raleway Medium Italics" charset="1" panose="00000000000000000000"/>
      <p:regular r:id="rId25"/>
    </p:embeddedFont>
    <p:embeddedFont>
      <p:font typeface="Raleway Semi-Bold" charset="1" panose="00000000000000000000"/>
      <p:regular r:id="rId26"/>
    </p:embeddedFont>
    <p:embeddedFont>
      <p:font typeface="Raleway Semi-Bold Italics" charset="1" panose="00000000000000000000"/>
      <p:regular r:id="rId27"/>
    </p:embeddedFont>
    <p:embeddedFont>
      <p:font typeface="Raleway Ultra-Bold" charset="1" panose="00000000000000000000"/>
      <p:regular r:id="rId28"/>
    </p:embeddedFont>
    <p:embeddedFont>
      <p:font typeface="Raleway Ultra-Bold Italics" charset="1" panose="00000000000000000000"/>
      <p:regular r:id="rId29"/>
    </p:embeddedFont>
    <p:embeddedFont>
      <p:font typeface="Raleway Heavy" charset="1" panose="00000000000000000000"/>
      <p:regular r:id="rId30"/>
    </p:embeddedFont>
    <p:embeddedFont>
      <p:font typeface="Raleway Heavy Italics" charset="1" panose="00000000000000000000"/>
      <p:regular r:id="rId31"/>
    </p:embeddedFont>
    <p:embeddedFont>
      <p:font typeface="Canva Sans" charset="1" panose="020B0503030501040103"/>
      <p:regular r:id="rId32"/>
    </p:embeddedFont>
    <p:embeddedFont>
      <p:font typeface="Canva Sans Bold" charset="1" panose="020B0803030501040103"/>
      <p:regular r:id="rId33"/>
    </p:embeddedFont>
    <p:embeddedFont>
      <p:font typeface="Canva Sans Italics" charset="1" panose="020B0503030501040103"/>
      <p:regular r:id="rId34"/>
    </p:embeddedFont>
    <p:embeddedFont>
      <p:font typeface="Canva Sans Bold Italics" charset="1" panose="020B0803030501040103"/>
      <p:regular r:id="rId35"/>
    </p:embeddedFont>
    <p:embeddedFont>
      <p:font typeface="Canva Sans Medium" charset="1" panose="020B0603030501040103"/>
      <p:regular r:id="rId36"/>
    </p:embeddedFont>
    <p:embeddedFont>
      <p:font typeface="Canva Sans Medium Italics" charset="1" panose="020B0603030501040103"/>
      <p:regular r:id="rId37"/>
    </p:embeddedFont>
    <p:embeddedFont>
      <p:font typeface="Poppins" charset="1" panose="00000500000000000000"/>
      <p:regular r:id="rId38"/>
    </p:embeddedFont>
    <p:embeddedFont>
      <p:font typeface="Poppins Bold" charset="1" panose="00000800000000000000"/>
      <p:regular r:id="rId39"/>
    </p:embeddedFont>
    <p:embeddedFont>
      <p:font typeface="Poppins Italics" charset="1" panose="00000500000000000000"/>
      <p:regular r:id="rId40"/>
    </p:embeddedFont>
    <p:embeddedFont>
      <p:font typeface="Poppins Bold Italics" charset="1" panose="00000800000000000000"/>
      <p:regular r:id="rId41"/>
    </p:embeddedFont>
    <p:embeddedFont>
      <p:font typeface="Poppins Thin" charset="1" panose="00000300000000000000"/>
      <p:regular r:id="rId42"/>
    </p:embeddedFont>
    <p:embeddedFont>
      <p:font typeface="Poppins Thin Italics" charset="1" panose="00000300000000000000"/>
      <p:regular r:id="rId43"/>
    </p:embeddedFont>
    <p:embeddedFont>
      <p:font typeface="Poppins Extra-Light" charset="1" panose="00000300000000000000"/>
      <p:regular r:id="rId44"/>
    </p:embeddedFont>
    <p:embeddedFont>
      <p:font typeface="Poppins Extra-Light Italics" charset="1" panose="00000300000000000000"/>
      <p:regular r:id="rId45"/>
    </p:embeddedFont>
    <p:embeddedFont>
      <p:font typeface="Poppins Light" charset="1" panose="00000400000000000000"/>
      <p:regular r:id="rId46"/>
    </p:embeddedFont>
    <p:embeddedFont>
      <p:font typeface="Poppins Light Italics" charset="1" panose="00000400000000000000"/>
      <p:regular r:id="rId47"/>
    </p:embeddedFont>
    <p:embeddedFont>
      <p:font typeface="Poppins Medium" charset="1" panose="00000600000000000000"/>
      <p:regular r:id="rId48"/>
    </p:embeddedFont>
    <p:embeddedFont>
      <p:font typeface="Poppins Medium Italics" charset="1" panose="00000600000000000000"/>
      <p:regular r:id="rId49"/>
    </p:embeddedFont>
    <p:embeddedFont>
      <p:font typeface="Poppins Semi-Bold" charset="1" panose="00000700000000000000"/>
      <p:regular r:id="rId50"/>
    </p:embeddedFont>
    <p:embeddedFont>
      <p:font typeface="Poppins Semi-Bold Italics" charset="1" panose="00000700000000000000"/>
      <p:regular r:id="rId51"/>
    </p:embeddedFont>
    <p:embeddedFont>
      <p:font typeface="Poppins Ultra-Bold" charset="1" panose="00000900000000000000"/>
      <p:regular r:id="rId52"/>
    </p:embeddedFont>
    <p:embeddedFont>
      <p:font typeface="Poppins Ultra-Bold Italics" charset="1" panose="00000900000000000000"/>
      <p:regular r:id="rId53"/>
    </p:embeddedFont>
    <p:embeddedFont>
      <p:font typeface="Poppins Heavy" charset="1" panose="00000A00000000000000"/>
      <p:regular r:id="rId54"/>
    </p:embeddedFont>
    <p:embeddedFont>
      <p:font typeface="Poppins Heavy Italics" charset="1" panose="00000A00000000000000"/>
      <p:regular r:id="rId55"/>
    </p:embeddedFont>
    <p:embeddedFont>
      <p:font typeface="Open Sans" charset="1" panose="020B0606030504020204"/>
      <p:regular r:id="rId56"/>
    </p:embeddedFont>
    <p:embeddedFont>
      <p:font typeface="Open Sans Bold" charset="1" panose="020B0806030504020204"/>
      <p:regular r:id="rId57"/>
    </p:embeddedFont>
    <p:embeddedFont>
      <p:font typeface="Open Sans Italics" charset="1" panose="020B0606030504020204"/>
      <p:regular r:id="rId58"/>
    </p:embeddedFont>
    <p:embeddedFont>
      <p:font typeface="Open Sans Bold Italics" charset="1" panose="020B0806030504020204"/>
      <p:regular r:id="rId59"/>
    </p:embeddedFont>
    <p:embeddedFont>
      <p:font typeface="Open Sans Light" charset="1" panose="020B0306030504020204"/>
      <p:regular r:id="rId60"/>
    </p:embeddedFont>
    <p:embeddedFont>
      <p:font typeface="Open Sans Light Italics" charset="1" panose="020B0306030504020204"/>
      <p:regular r:id="rId61"/>
    </p:embeddedFont>
    <p:embeddedFont>
      <p:font typeface="Open Sans Ultra-Bold" charset="1" panose="00000000000000000000"/>
      <p:regular r:id="rId62"/>
    </p:embeddedFont>
    <p:embeddedFont>
      <p:font typeface="Open Sans Ultra-Bold Italics" charset="1" panose="00000000000000000000"/>
      <p:regular r:id="rId63"/>
    </p:embeddedFont>
    <p:embeddedFont>
      <p:font typeface="Cocomat Pro" charset="1" panose="00000500000000000000"/>
      <p:regular r:id="rId64"/>
    </p:embeddedFont>
    <p:embeddedFont>
      <p:font typeface="Cocomat Pro Bold" charset="1" panose="00000700000000000000"/>
      <p:regular r:id="rId65"/>
    </p:embeddedFont>
    <p:embeddedFont>
      <p:font typeface="Cocomat Pro Italics" charset="1" panose="00000500000000000000"/>
      <p:regular r:id="rId66"/>
    </p:embeddedFont>
    <p:embeddedFont>
      <p:font typeface="Cocomat Pro Bold Italics" charset="1" panose="00000700000000000000"/>
      <p:regular r:id="rId67"/>
    </p:embeddedFont>
    <p:embeddedFont>
      <p:font typeface="Cocomat Pro Thin" charset="1" panose="00000200000000000000"/>
      <p:regular r:id="rId68"/>
    </p:embeddedFont>
    <p:embeddedFont>
      <p:font typeface="Cocomat Pro Thin Italics" charset="1" panose="00000200000000000000"/>
      <p:regular r:id="rId69"/>
    </p:embeddedFont>
    <p:embeddedFont>
      <p:font typeface="Cocomat Pro Heavy" charset="1" panose="00000A00000000000000"/>
      <p:regular r:id="rId70"/>
    </p:embeddedFont>
    <p:embeddedFont>
      <p:font typeface="Cocomat Pro Heavy Italics" charset="1" panose="00000A00000000000000"/>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slides/slide1.xml" Type="http://schemas.openxmlformats.org/officeDocument/2006/relationships/slide"/><Relationship Id="rId73" Target="slides/slide2.xml" Type="http://schemas.openxmlformats.org/officeDocument/2006/relationships/slide"/><Relationship Id="rId74" Target="slides/slide3.xml" Type="http://schemas.openxmlformats.org/officeDocument/2006/relationships/slide"/><Relationship Id="rId75" Target="slides/slide4.xml" Type="http://schemas.openxmlformats.org/officeDocument/2006/relationships/slide"/><Relationship Id="rId76" Target="slides/slide5.xml" Type="http://schemas.openxmlformats.org/officeDocument/2006/relationships/slide"/><Relationship Id="rId77" Target="slides/slide6.xml" Type="http://schemas.openxmlformats.org/officeDocument/2006/relationships/slide"/><Relationship Id="rId78" Target="slides/slide7.xml" Type="http://schemas.openxmlformats.org/officeDocument/2006/relationships/slide"/><Relationship Id="rId79" Target="slides/slide8.xml" Type="http://schemas.openxmlformats.org/officeDocument/2006/relationships/slide"/><Relationship Id="rId8" Target="fonts/font8.fntdata" Type="http://schemas.openxmlformats.org/officeDocument/2006/relationships/font"/><Relationship Id="rId80" Target="slides/slide9.xml" Type="http://schemas.openxmlformats.org/officeDocument/2006/relationships/slide"/><Relationship Id="rId81" Target="slides/slide10.xml" Type="http://schemas.openxmlformats.org/officeDocument/2006/relationships/slide"/><Relationship Id="rId82" Target="slides/slide11.xml" Type="http://schemas.openxmlformats.org/officeDocument/2006/relationships/slide"/><Relationship Id="rId83" Target="slides/slide12.xml" Type="http://schemas.openxmlformats.org/officeDocument/2006/relationships/slide"/><Relationship Id="rId84" Target="slides/slide13.xml" Type="http://schemas.openxmlformats.org/officeDocument/2006/relationships/slide"/><Relationship Id="rId85" Target="slides/slide14.xml" Type="http://schemas.openxmlformats.org/officeDocument/2006/relationships/slide"/><Relationship Id="rId86" Target="slides/slide15.xml" Type="http://schemas.openxmlformats.org/officeDocument/2006/relationships/slide"/><Relationship Id="rId87" Target="slides/slide16.xml" Type="http://schemas.openxmlformats.org/officeDocument/2006/relationships/slide"/><Relationship Id="rId88" Target="slides/slide17.xml" Type="http://schemas.openxmlformats.org/officeDocument/2006/relationships/slide"/><Relationship Id="rId89" Target="slides/slide18.xml" Type="http://schemas.openxmlformats.org/officeDocument/2006/relationships/slide"/><Relationship Id="rId9" Target="fonts/font9.fntdata" Type="http://schemas.openxmlformats.org/officeDocument/2006/relationships/font"/><Relationship Id="rId90" Target="slides/slide19.xml" Type="http://schemas.openxmlformats.org/officeDocument/2006/relationships/slide"/><Relationship Id="rId91" Target="slides/slide20.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39.png" Type="http://schemas.openxmlformats.org/officeDocument/2006/relationships/image"/><Relationship Id="rId8" Target="../media/image4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35.png" Type="http://schemas.openxmlformats.org/officeDocument/2006/relationships/image"/><Relationship Id="rId8" Target="../media/image3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44.png" Type="http://schemas.openxmlformats.org/officeDocument/2006/relationships/image"/><Relationship Id="rId8" Target="../media/image3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9.png" Type="http://schemas.openxmlformats.org/officeDocument/2006/relationships/image"/><Relationship Id="rId8" Target="../media/image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9.png" Type="http://schemas.openxmlformats.org/officeDocument/2006/relationships/image"/><Relationship Id="rId5" Target="../media/image11.png" Type="http://schemas.openxmlformats.org/officeDocument/2006/relationships/image"/><Relationship Id="rId6" Target="../media/image47.png" Type="http://schemas.openxmlformats.org/officeDocument/2006/relationships/image"/><Relationship Id="rId7" Target="../media/image2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6.png" Type="http://schemas.openxmlformats.org/officeDocument/2006/relationships/image"/><Relationship Id="rId4"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32D59"/>
        </a:solidFill>
      </p:bgPr>
    </p:bg>
    <p:spTree>
      <p:nvGrpSpPr>
        <p:cNvPr id="1" name=""/>
        <p:cNvGrpSpPr/>
        <p:nvPr/>
      </p:nvGrpSpPr>
      <p:grpSpPr>
        <a:xfrm>
          <a:off x="0" y="0"/>
          <a:ext cx="0" cy="0"/>
          <a:chOff x="0" y="0"/>
          <a:chExt cx="0" cy="0"/>
        </a:xfrm>
      </p:grpSpPr>
      <p:grpSp>
        <p:nvGrpSpPr>
          <p:cNvPr name="Group 2" id="2"/>
          <p:cNvGrpSpPr/>
          <p:nvPr/>
        </p:nvGrpSpPr>
        <p:grpSpPr>
          <a:xfrm rot="0">
            <a:off x="4731798" y="2357015"/>
            <a:ext cx="8824403" cy="5104683"/>
            <a:chOff x="0" y="0"/>
            <a:chExt cx="1779852" cy="1029597"/>
          </a:xfrm>
        </p:grpSpPr>
        <p:sp>
          <p:nvSpPr>
            <p:cNvPr name="Freeform 3" id="3"/>
            <p:cNvSpPr/>
            <p:nvPr/>
          </p:nvSpPr>
          <p:spPr>
            <a:xfrm flipH="false" flipV="false" rot="0">
              <a:off x="0" y="0"/>
              <a:ext cx="1779852" cy="1029597"/>
            </a:xfrm>
            <a:custGeom>
              <a:avLst/>
              <a:gdLst/>
              <a:ahLst/>
              <a:cxnLst/>
              <a:rect r="r" b="b" t="t" l="l"/>
              <a:pathLst>
                <a:path h="1029597" w="1779852">
                  <a:moveTo>
                    <a:pt x="0" y="0"/>
                  </a:moveTo>
                  <a:lnTo>
                    <a:pt x="1779852" y="0"/>
                  </a:lnTo>
                  <a:lnTo>
                    <a:pt x="1779852" y="1029597"/>
                  </a:lnTo>
                  <a:lnTo>
                    <a:pt x="0" y="1029597"/>
                  </a:lnTo>
                  <a:close/>
                </a:path>
              </a:pathLst>
            </a:custGeom>
            <a:solidFill>
              <a:srgbClr val="000000">
                <a:alpha val="0"/>
              </a:srgbClr>
            </a:solidFill>
            <a:ln w="85725" cap="sq">
              <a:solidFill>
                <a:srgbClr val="FFFFFF"/>
              </a:solidFill>
              <a:prstDash val="solid"/>
              <a:miter/>
            </a:ln>
          </p:spPr>
        </p:sp>
        <p:sp>
          <p:nvSpPr>
            <p:cNvPr name="TextBox 4" id="4"/>
            <p:cNvSpPr txBox="true"/>
            <p:nvPr/>
          </p:nvSpPr>
          <p:spPr>
            <a:xfrm>
              <a:off x="0" y="-47625"/>
              <a:ext cx="1779852" cy="1077222"/>
            </a:xfrm>
            <a:prstGeom prst="rect">
              <a:avLst/>
            </a:prstGeom>
          </p:spPr>
          <p:txBody>
            <a:bodyPr anchor="ctr" rtlCol="false" tIns="50800" lIns="50800" bIns="50800" rIns="50800"/>
            <a:lstStyle/>
            <a:p>
              <a:pPr algn="ctr">
                <a:lnSpc>
                  <a:spcPts val="3210"/>
                </a:lnSpc>
              </a:pPr>
            </a:p>
          </p:txBody>
        </p:sp>
      </p:grpSp>
      <p:sp>
        <p:nvSpPr>
          <p:cNvPr name="Freeform 5" id="5"/>
          <p:cNvSpPr/>
          <p:nvPr/>
        </p:nvSpPr>
        <p:spPr>
          <a:xfrm flipH="false" flipV="false" rot="0">
            <a:off x="11541075" y="7190701"/>
            <a:ext cx="10872003" cy="11032475"/>
          </a:xfrm>
          <a:custGeom>
            <a:avLst/>
            <a:gdLst/>
            <a:ahLst/>
            <a:cxnLst/>
            <a:rect r="r" b="b" t="t" l="l"/>
            <a:pathLst>
              <a:path h="11032475" w="10872003">
                <a:moveTo>
                  <a:pt x="0" y="0"/>
                </a:moveTo>
                <a:lnTo>
                  <a:pt x="10872003" y="0"/>
                </a:lnTo>
                <a:lnTo>
                  <a:pt x="10872003" y="11032475"/>
                </a:lnTo>
                <a:lnTo>
                  <a:pt x="0" y="11032475"/>
                </a:lnTo>
                <a:lnTo>
                  <a:pt x="0" y="0"/>
                </a:lnTo>
                <a:close/>
              </a:path>
            </a:pathLst>
          </a:custGeom>
          <a:blipFill>
            <a:blip r:embed="rId2">
              <a:alphaModFix amt="2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23388">
            <a:off x="10071080" y="5396877"/>
            <a:ext cx="10587166" cy="4785399"/>
          </a:xfrm>
          <a:custGeom>
            <a:avLst/>
            <a:gdLst/>
            <a:ahLst/>
            <a:cxnLst/>
            <a:rect r="r" b="b" t="t" l="l"/>
            <a:pathLst>
              <a:path h="4785399" w="10587166">
                <a:moveTo>
                  <a:pt x="0" y="0"/>
                </a:moveTo>
                <a:lnTo>
                  <a:pt x="10587167" y="0"/>
                </a:lnTo>
                <a:lnTo>
                  <a:pt x="10587167" y="4785399"/>
                </a:lnTo>
                <a:lnTo>
                  <a:pt x="0" y="4785399"/>
                </a:lnTo>
                <a:lnTo>
                  <a:pt x="0" y="0"/>
                </a:lnTo>
                <a:close/>
              </a:path>
            </a:pathLst>
          </a:custGeom>
          <a:blipFill>
            <a:blip r:embed="rId4"/>
            <a:stretch>
              <a:fillRect l="0" t="0" r="0" b="0"/>
            </a:stretch>
          </a:blipFill>
        </p:spPr>
      </p:sp>
      <p:sp>
        <p:nvSpPr>
          <p:cNvPr name="Freeform 7" id="7"/>
          <p:cNvSpPr/>
          <p:nvPr/>
        </p:nvSpPr>
        <p:spPr>
          <a:xfrm flipH="false" flipV="false" rot="0">
            <a:off x="-4070224" y="-7208195"/>
            <a:ext cx="10872003" cy="11032475"/>
          </a:xfrm>
          <a:custGeom>
            <a:avLst/>
            <a:gdLst/>
            <a:ahLst/>
            <a:cxnLst/>
            <a:rect r="r" b="b" t="t" l="l"/>
            <a:pathLst>
              <a:path h="11032475" w="10872003">
                <a:moveTo>
                  <a:pt x="0" y="0"/>
                </a:moveTo>
                <a:lnTo>
                  <a:pt x="10872002" y="0"/>
                </a:lnTo>
                <a:lnTo>
                  <a:pt x="10872002" y="11032475"/>
                </a:lnTo>
                <a:lnTo>
                  <a:pt x="0" y="11032475"/>
                </a:lnTo>
                <a:lnTo>
                  <a:pt x="0" y="0"/>
                </a:lnTo>
                <a:close/>
              </a:path>
            </a:pathLst>
          </a:custGeom>
          <a:blipFill>
            <a:blip r:embed="rId2">
              <a:alphaModFix amt="23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2139183" y="-676208"/>
            <a:ext cx="4559601" cy="3409817"/>
          </a:xfrm>
          <a:custGeom>
            <a:avLst/>
            <a:gdLst/>
            <a:ahLst/>
            <a:cxnLst/>
            <a:rect r="r" b="b" t="t" l="l"/>
            <a:pathLst>
              <a:path h="3409817" w="4559601">
                <a:moveTo>
                  <a:pt x="0" y="0"/>
                </a:moveTo>
                <a:lnTo>
                  <a:pt x="4559601" y="0"/>
                </a:lnTo>
                <a:lnTo>
                  <a:pt x="4559601" y="3409816"/>
                </a:lnTo>
                <a:lnTo>
                  <a:pt x="0" y="3409816"/>
                </a:lnTo>
                <a:lnTo>
                  <a:pt x="0" y="0"/>
                </a:lnTo>
                <a:close/>
              </a:path>
            </a:pathLst>
          </a:custGeom>
          <a:blipFill>
            <a:blip r:embed="rId5"/>
            <a:stretch>
              <a:fillRect l="0" t="0" r="0" b="0"/>
            </a:stretch>
          </a:blipFill>
        </p:spPr>
      </p:sp>
      <p:sp>
        <p:nvSpPr>
          <p:cNvPr name="Freeform 9" id="9"/>
          <p:cNvSpPr/>
          <p:nvPr/>
        </p:nvSpPr>
        <p:spPr>
          <a:xfrm flipH="false" flipV="false" rot="-195339">
            <a:off x="-1691642" y="-962030"/>
            <a:ext cx="3383285" cy="2530130"/>
          </a:xfrm>
          <a:custGeom>
            <a:avLst/>
            <a:gdLst/>
            <a:ahLst/>
            <a:cxnLst/>
            <a:rect r="r" b="b" t="t" l="l"/>
            <a:pathLst>
              <a:path h="2530130" w="3383285">
                <a:moveTo>
                  <a:pt x="0" y="0"/>
                </a:moveTo>
                <a:lnTo>
                  <a:pt x="3383284" y="0"/>
                </a:lnTo>
                <a:lnTo>
                  <a:pt x="3383284" y="2530130"/>
                </a:lnTo>
                <a:lnTo>
                  <a:pt x="0" y="2530130"/>
                </a:lnTo>
                <a:lnTo>
                  <a:pt x="0" y="0"/>
                </a:lnTo>
                <a:close/>
              </a:path>
            </a:pathLst>
          </a:custGeom>
          <a:blipFill>
            <a:blip r:embed="rId5"/>
            <a:stretch>
              <a:fillRect l="0" t="0" r="0" b="0"/>
            </a:stretch>
          </a:blipFill>
        </p:spPr>
      </p:sp>
      <p:sp>
        <p:nvSpPr>
          <p:cNvPr name="Freeform 10" id="10"/>
          <p:cNvSpPr/>
          <p:nvPr/>
        </p:nvSpPr>
        <p:spPr>
          <a:xfrm flipH="true" flipV="false" rot="0">
            <a:off x="2834249" y="1693932"/>
            <a:ext cx="2991984" cy="2906336"/>
          </a:xfrm>
          <a:custGeom>
            <a:avLst/>
            <a:gdLst/>
            <a:ahLst/>
            <a:cxnLst/>
            <a:rect r="r" b="b" t="t" l="l"/>
            <a:pathLst>
              <a:path h="2906336" w="2991984">
                <a:moveTo>
                  <a:pt x="2991984" y="0"/>
                </a:moveTo>
                <a:lnTo>
                  <a:pt x="0" y="0"/>
                </a:lnTo>
                <a:lnTo>
                  <a:pt x="0" y="2906335"/>
                </a:lnTo>
                <a:lnTo>
                  <a:pt x="2991984" y="2906335"/>
                </a:lnTo>
                <a:lnTo>
                  <a:pt x="2991984" y="0"/>
                </a:lnTo>
                <a:close/>
              </a:path>
            </a:pathLst>
          </a:custGeom>
          <a:blipFill>
            <a:blip r:embed="rId6"/>
            <a:stretch>
              <a:fillRect l="0" t="0" r="0" b="0"/>
            </a:stretch>
          </a:blipFill>
        </p:spPr>
      </p:sp>
      <p:sp>
        <p:nvSpPr>
          <p:cNvPr name="Freeform 11" id="11"/>
          <p:cNvSpPr/>
          <p:nvPr/>
        </p:nvSpPr>
        <p:spPr>
          <a:xfrm flipH="false" flipV="false" rot="0">
            <a:off x="0" y="5713434"/>
            <a:ext cx="3279416" cy="4573566"/>
          </a:xfrm>
          <a:custGeom>
            <a:avLst/>
            <a:gdLst/>
            <a:ahLst/>
            <a:cxnLst/>
            <a:rect r="r" b="b" t="t" l="l"/>
            <a:pathLst>
              <a:path h="4573566" w="3279416">
                <a:moveTo>
                  <a:pt x="0" y="0"/>
                </a:moveTo>
                <a:lnTo>
                  <a:pt x="3279416" y="0"/>
                </a:lnTo>
                <a:lnTo>
                  <a:pt x="3279416" y="4573566"/>
                </a:lnTo>
                <a:lnTo>
                  <a:pt x="0" y="4573566"/>
                </a:lnTo>
                <a:lnTo>
                  <a:pt x="0" y="0"/>
                </a:lnTo>
                <a:close/>
              </a:path>
            </a:pathLst>
          </a:custGeom>
          <a:blipFill>
            <a:blip r:embed="rId7"/>
            <a:stretch>
              <a:fillRect l="0" t="0" r="0" b="0"/>
            </a:stretch>
          </a:blipFill>
        </p:spPr>
      </p:sp>
      <p:sp>
        <p:nvSpPr>
          <p:cNvPr name="Freeform 12" id="12"/>
          <p:cNvSpPr/>
          <p:nvPr/>
        </p:nvSpPr>
        <p:spPr>
          <a:xfrm flipH="false" flipV="false" rot="-195339">
            <a:off x="3778781" y="7937014"/>
            <a:ext cx="5305022" cy="3967268"/>
          </a:xfrm>
          <a:custGeom>
            <a:avLst/>
            <a:gdLst/>
            <a:ahLst/>
            <a:cxnLst/>
            <a:rect r="r" b="b" t="t" l="l"/>
            <a:pathLst>
              <a:path h="3967268" w="5305022">
                <a:moveTo>
                  <a:pt x="0" y="0"/>
                </a:moveTo>
                <a:lnTo>
                  <a:pt x="5305022" y="0"/>
                </a:lnTo>
                <a:lnTo>
                  <a:pt x="5305022" y="3967268"/>
                </a:lnTo>
                <a:lnTo>
                  <a:pt x="0" y="3967268"/>
                </a:lnTo>
                <a:lnTo>
                  <a:pt x="0" y="0"/>
                </a:lnTo>
                <a:close/>
              </a:path>
            </a:pathLst>
          </a:custGeom>
          <a:blipFill>
            <a:blip r:embed="rId5"/>
            <a:stretch>
              <a:fillRect l="0" t="0" r="0" b="0"/>
            </a:stretch>
          </a:blipFill>
        </p:spPr>
      </p:sp>
      <p:sp>
        <p:nvSpPr>
          <p:cNvPr name="Freeform 13" id="13"/>
          <p:cNvSpPr/>
          <p:nvPr/>
        </p:nvSpPr>
        <p:spPr>
          <a:xfrm flipH="true" flipV="false" rot="0">
            <a:off x="16055800" y="1693932"/>
            <a:ext cx="2325857" cy="3243705"/>
          </a:xfrm>
          <a:custGeom>
            <a:avLst/>
            <a:gdLst/>
            <a:ahLst/>
            <a:cxnLst/>
            <a:rect r="r" b="b" t="t" l="l"/>
            <a:pathLst>
              <a:path h="3243705" w="2325857">
                <a:moveTo>
                  <a:pt x="2325856" y="0"/>
                </a:moveTo>
                <a:lnTo>
                  <a:pt x="0" y="0"/>
                </a:lnTo>
                <a:lnTo>
                  <a:pt x="0" y="3243705"/>
                </a:lnTo>
                <a:lnTo>
                  <a:pt x="2325856" y="3243705"/>
                </a:lnTo>
                <a:lnTo>
                  <a:pt x="2325856" y="0"/>
                </a:lnTo>
                <a:close/>
              </a:path>
            </a:pathLst>
          </a:custGeom>
          <a:blipFill>
            <a:blip r:embed="rId7"/>
            <a:stretch>
              <a:fillRect l="0" t="0" r="0" b="0"/>
            </a:stretch>
          </a:blipFill>
        </p:spPr>
      </p:sp>
      <p:grpSp>
        <p:nvGrpSpPr>
          <p:cNvPr name="Group 14" id="14"/>
          <p:cNvGrpSpPr/>
          <p:nvPr/>
        </p:nvGrpSpPr>
        <p:grpSpPr>
          <a:xfrm rot="0">
            <a:off x="8734360" y="303035"/>
            <a:ext cx="1697614" cy="1509614"/>
            <a:chOff x="0" y="0"/>
            <a:chExt cx="2263485" cy="2012818"/>
          </a:xfrm>
        </p:grpSpPr>
        <p:sp>
          <p:nvSpPr>
            <p:cNvPr name="Freeform 15" id="15"/>
            <p:cNvSpPr/>
            <p:nvPr/>
          </p:nvSpPr>
          <p:spPr>
            <a:xfrm flipH="false" flipV="false" rot="0">
              <a:off x="0" y="957471"/>
              <a:ext cx="1011815" cy="1055348"/>
            </a:xfrm>
            <a:custGeom>
              <a:avLst/>
              <a:gdLst/>
              <a:ahLst/>
              <a:cxnLst/>
              <a:rect r="r" b="b" t="t" l="l"/>
              <a:pathLst>
                <a:path h="1055348" w="1011815">
                  <a:moveTo>
                    <a:pt x="0" y="0"/>
                  </a:moveTo>
                  <a:lnTo>
                    <a:pt x="1011815" y="0"/>
                  </a:lnTo>
                  <a:lnTo>
                    <a:pt x="1011815" y="1055347"/>
                  </a:lnTo>
                  <a:lnTo>
                    <a:pt x="0" y="1055347"/>
                  </a:lnTo>
                  <a:lnTo>
                    <a:pt x="0" y="0"/>
                  </a:lnTo>
                  <a:close/>
                </a:path>
              </a:pathLst>
            </a:custGeom>
            <a:blipFill>
              <a:blip r:embed="rId8"/>
              <a:stretch>
                <a:fillRect l="0" t="0" r="0" b="0"/>
              </a:stretch>
            </a:blipFill>
          </p:spPr>
        </p:sp>
        <p:sp>
          <p:nvSpPr>
            <p:cNvPr name="Freeform 16" id="16"/>
            <p:cNvSpPr/>
            <p:nvPr/>
          </p:nvSpPr>
          <p:spPr>
            <a:xfrm flipH="false" flipV="false" rot="0">
              <a:off x="1333757" y="0"/>
              <a:ext cx="666189" cy="694852"/>
            </a:xfrm>
            <a:custGeom>
              <a:avLst/>
              <a:gdLst/>
              <a:ahLst/>
              <a:cxnLst/>
              <a:rect r="r" b="b" t="t" l="l"/>
              <a:pathLst>
                <a:path h="694852" w="666189">
                  <a:moveTo>
                    <a:pt x="0" y="0"/>
                  </a:moveTo>
                  <a:lnTo>
                    <a:pt x="666189" y="0"/>
                  </a:lnTo>
                  <a:lnTo>
                    <a:pt x="666189" y="694852"/>
                  </a:lnTo>
                  <a:lnTo>
                    <a:pt x="0" y="694852"/>
                  </a:lnTo>
                  <a:lnTo>
                    <a:pt x="0" y="0"/>
                  </a:lnTo>
                  <a:close/>
                </a:path>
              </a:pathLst>
            </a:custGeom>
            <a:blipFill>
              <a:blip r:embed="rId8"/>
              <a:stretch>
                <a:fillRect l="0" t="0" r="0" b="0"/>
              </a:stretch>
            </a:blipFill>
          </p:spPr>
        </p:sp>
        <p:sp>
          <p:nvSpPr>
            <p:cNvPr name="Freeform 17" id="17"/>
            <p:cNvSpPr/>
            <p:nvPr/>
          </p:nvSpPr>
          <p:spPr>
            <a:xfrm flipH="false" flipV="false" rot="0">
              <a:off x="1736407" y="872325"/>
              <a:ext cx="527078" cy="549755"/>
            </a:xfrm>
            <a:custGeom>
              <a:avLst/>
              <a:gdLst/>
              <a:ahLst/>
              <a:cxnLst/>
              <a:rect r="r" b="b" t="t" l="l"/>
              <a:pathLst>
                <a:path h="549755" w="527078">
                  <a:moveTo>
                    <a:pt x="0" y="0"/>
                  </a:moveTo>
                  <a:lnTo>
                    <a:pt x="527078" y="0"/>
                  </a:lnTo>
                  <a:lnTo>
                    <a:pt x="527078" y="549755"/>
                  </a:lnTo>
                  <a:lnTo>
                    <a:pt x="0" y="549755"/>
                  </a:lnTo>
                  <a:lnTo>
                    <a:pt x="0" y="0"/>
                  </a:lnTo>
                  <a:close/>
                </a:path>
              </a:pathLst>
            </a:custGeom>
            <a:blipFill>
              <a:blip r:embed="rId8"/>
              <a:stretch>
                <a:fillRect l="0" t="0" r="0" b="0"/>
              </a:stretch>
            </a:blipFill>
          </p:spPr>
        </p:sp>
      </p:grpSp>
      <p:sp>
        <p:nvSpPr>
          <p:cNvPr name="TextBox 18" id="18"/>
          <p:cNvSpPr txBox="true"/>
          <p:nvPr/>
        </p:nvSpPr>
        <p:spPr>
          <a:xfrm rot="0">
            <a:off x="5291272" y="3555344"/>
            <a:ext cx="7705456" cy="2310022"/>
          </a:xfrm>
          <a:prstGeom prst="rect">
            <a:avLst/>
          </a:prstGeom>
        </p:spPr>
        <p:txBody>
          <a:bodyPr anchor="t" rtlCol="false" tIns="0" lIns="0" bIns="0" rIns="0">
            <a:spAutoFit/>
          </a:bodyPr>
          <a:lstStyle/>
          <a:p>
            <a:pPr algn="ctr">
              <a:lnSpc>
                <a:spcPts val="9135"/>
              </a:lnSpc>
              <a:spcBef>
                <a:spcPct val="0"/>
              </a:spcBef>
            </a:pPr>
            <a:r>
              <a:rPr lang="en-US" sz="6525">
                <a:solidFill>
                  <a:srgbClr val="F0F9FA"/>
                </a:solidFill>
                <a:latin typeface="Cocomat Pro Heavy"/>
              </a:rPr>
              <a:t>PREDICTING WATER QUALITY</a:t>
            </a:r>
          </a:p>
        </p:txBody>
      </p:sp>
      <p:sp>
        <p:nvSpPr>
          <p:cNvPr name="Freeform 19" id="19"/>
          <p:cNvSpPr/>
          <p:nvPr/>
        </p:nvSpPr>
        <p:spPr>
          <a:xfrm flipH="false" flipV="false" rot="0">
            <a:off x="952151" y="4371874"/>
            <a:ext cx="808606" cy="810312"/>
          </a:xfrm>
          <a:custGeom>
            <a:avLst/>
            <a:gdLst/>
            <a:ahLst/>
            <a:cxnLst/>
            <a:rect r="r" b="b" t="t" l="l"/>
            <a:pathLst>
              <a:path h="810312" w="808606">
                <a:moveTo>
                  <a:pt x="0" y="0"/>
                </a:moveTo>
                <a:lnTo>
                  <a:pt x="808606" y="0"/>
                </a:lnTo>
                <a:lnTo>
                  <a:pt x="808606" y="810312"/>
                </a:lnTo>
                <a:lnTo>
                  <a:pt x="0" y="810312"/>
                </a:lnTo>
                <a:lnTo>
                  <a:pt x="0" y="0"/>
                </a:lnTo>
                <a:close/>
              </a:path>
            </a:pathLst>
          </a:custGeom>
          <a:blipFill>
            <a:blip r:embed="rId9">
              <a:alphaModFix amt="37000"/>
            </a:blip>
            <a:stretch>
              <a:fillRect l="0" t="0" r="0" b="0"/>
            </a:stretch>
          </a:blipFill>
        </p:spPr>
      </p:sp>
      <p:sp>
        <p:nvSpPr>
          <p:cNvPr name="Freeform 20" id="20"/>
          <p:cNvSpPr/>
          <p:nvPr/>
        </p:nvSpPr>
        <p:spPr>
          <a:xfrm flipH="false" flipV="false" rot="0">
            <a:off x="4936390" y="-25655"/>
            <a:ext cx="461214" cy="462187"/>
          </a:xfrm>
          <a:custGeom>
            <a:avLst/>
            <a:gdLst/>
            <a:ahLst/>
            <a:cxnLst/>
            <a:rect r="r" b="b" t="t" l="l"/>
            <a:pathLst>
              <a:path h="462187" w="461214">
                <a:moveTo>
                  <a:pt x="0" y="0"/>
                </a:moveTo>
                <a:lnTo>
                  <a:pt x="461213" y="0"/>
                </a:lnTo>
                <a:lnTo>
                  <a:pt x="461213" y="462186"/>
                </a:lnTo>
                <a:lnTo>
                  <a:pt x="0" y="462186"/>
                </a:lnTo>
                <a:lnTo>
                  <a:pt x="0" y="0"/>
                </a:lnTo>
                <a:close/>
              </a:path>
            </a:pathLst>
          </a:custGeom>
          <a:blipFill>
            <a:blip r:embed="rId9">
              <a:alphaModFix amt="81000"/>
            </a:blip>
            <a:stretch>
              <a:fillRect l="0" t="0" r="0" b="0"/>
            </a:stretch>
          </a:blipFill>
        </p:spPr>
      </p:sp>
      <p:sp>
        <p:nvSpPr>
          <p:cNvPr name="Freeform 21" id="21"/>
          <p:cNvSpPr/>
          <p:nvPr/>
        </p:nvSpPr>
        <p:spPr>
          <a:xfrm flipH="false" flipV="false" rot="0">
            <a:off x="15612405" y="5101439"/>
            <a:ext cx="1086379" cy="1088671"/>
          </a:xfrm>
          <a:custGeom>
            <a:avLst/>
            <a:gdLst/>
            <a:ahLst/>
            <a:cxnLst/>
            <a:rect r="r" b="b" t="t" l="l"/>
            <a:pathLst>
              <a:path h="1088671" w="1086379">
                <a:moveTo>
                  <a:pt x="0" y="0"/>
                </a:moveTo>
                <a:lnTo>
                  <a:pt x="1086379" y="0"/>
                </a:lnTo>
                <a:lnTo>
                  <a:pt x="1086379" y="1088671"/>
                </a:lnTo>
                <a:lnTo>
                  <a:pt x="0" y="1088671"/>
                </a:lnTo>
                <a:lnTo>
                  <a:pt x="0" y="0"/>
                </a:lnTo>
                <a:close/>
              </a:path>
            </a:pathLst>
          </a:custGeom>
          <a:blipFill>
            <a:blip r:embed="rId9">
              <a:alphaModFix amt="41000"/>
            </a:blip>
            <a:stretch>
              <a:fillRect l="0" t="0" r="0" b="0"/>
            </a:stretch>
          </a:blipFill>
        </p:spPr>
      </p:sp>
      <p:sp>
        <p:nvSpPr>
          <p:cNvPr name="Freeform 22" id="22"/>
          <p:cNvSpPr/>
          <p:nvPr/>
        </p:nvSpPr>
        <p:spPr>
          <a:xfrm flipH="false" flipV="false" rot="0">
            <a:off x="14632527" y="4107775"/>
            <a:ext cx="667846" cy="669255"/>
          </a:xfrm>
          <a:custGeom>
            <a:avLst/>
            <a:gdLst/>
            <a:ahLst/>
            <a:cxnLst/>
            <a:rect r="r" b="b" t="t" l="l"/>
            <a:pathLst>
              <a:path h="669255" w="667846">
                <a:moveTo>
                  <a:pt x="0" y="0"/>
                </a:moveTo>
                <a:lnTo>
                  <a:pt x="667845" y="0"/>
                </a:lnTo>
                <a:lnTo>
                  <a:pt x="667845" y="669255"/>
                </a:lnTo>
                <a:lnTo>
                  <a:pt x="0" y="669255"/>
                </a:lnTo>
                <a:lnTo>
                  <a:pt x="0" y="0"/>
                </a:lnTo>
                <a:close/>
              </a:path>
            </a:pathLst>
          </a:custGeom>
          <a:blipFill>
            <a:blip r:embed="rId9">
              <a:alphaModFix amt="41000"/>
            </a:blip>
            <a:stretch>
              <a:fillRect l="0" t="0" r="0" b="0"/>
            </a:stretch>
          </a:blipFill>
          <a:ln cap="sq">
            <a:noFill/>
            <a:prstDash val="solid"/>
            <a:miter/>
          </a:ln>
        </p:spPr>
      </p:sp>
      <p:sp>
        <p:nvSpPr>
          <p:cNvPr name="TextBox 23" id="23"/>
          <p:cNvSpPr txBox="true"/>
          <p:nvPr/>
        </p:nvSpPr>
        <p:spPr>
          <a:xfrm rot="0">
            <a:off x="6124261" y="5948859"/>
            <a:ext cx="6014923" cy="1091674"/>
          </a:xfrm>
          <a:prstGeom prst="rect">
            <a:avLst/>
          </a:prstGeom>
        </p:spPr>
        <p:txBody>
          <a:bodyPr anchor="t" rtlCol="false" tIns="0" lIns="0" bIns="0" rIns="0">
            <a:spAutoFit/>
          </a:bodyPr>
          <a:lstStyle/>
          <a:p>
            <a:pPr algn="ctr">
              <a:lnSpc>
                <a:spcPts val="4404"/>
              </a:lnSpc>
              <a:spcBef>
                <a:spcPct val="0"/>
              </a:spcBef>
            </a:pPr>
            <a:r>
              <a:rPr lang="en-US" sz="3145">
                <a:solidFill>
                  <a:srgbClr val="F0F9FA"/>
                </a:solidFill>
                <a:latin typeface="Open Sans"/>
              </a:rPr>
              <a:t>By Choy Jee Hung Caleb p2341475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32D59"/>
        </a:solidFill>
      </p:bgPr>
    </p:bg>
    <p:spTree>
      <p:nvGrpSpPr>
        <p:cNvPr id="1" name=""/>
        <p:cNvGrpSpPr/>
        <p:nvPr/>
      </p:nvGrpSpPr>
      <p:grpSpPr>
        <a:xfrm>
          <a:off x="0" y="0"/>
          <a:ext cx="0" cy="0"/>
          <a:chOff x="0" y="0"/>
          <a:chExt cx="0" cy="0"/>
        </a:xfrm>
      </p:grpSpPr>
      <p:sp>
        <p:nvSpPr>
          <p:cNvPr name="Freeform 2" id="2"/>
          <p:cNvSpPr/>
          <p:nvPr/>
        </p:nvSpPr>
        <p:spPr>
          <a:xfrm flipH="false" flipV="false" rot="0">
            <a:off x="9584017" y="7150782"/>
            <a:ext cx="8703983" cy="3136218"/>
          </a:xfrm>
          <a:custGeom>
            <a:avLst/>
            <a:gdLst/>
            <a:ahLst/>
            <a:cxnLst/>
            <a:rect r="r" b="b" t="t" l="l"/>
            <a:pathLst>
              <a:path h="3136218" w="8703983">
                <a:moveTo>
                  <a:pt x="0" y="0"/>
                </a:moveTo>
                <a:lnTo>
                  <a:pt x="8703983" y="0"/>
                </a:lnTo>
                <a:lnTo>
                  <a:pt x="8703983" y="3136218"/>
                </a:lnTo>
                <a:lnTo>
                  <a:pt x="0" y="3136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5530" y="7441269"/>
            <a:ext cx="2445756" cy="3410921"/>
          </a:xfrm>
          <a:custGeom>
            <a:avLst/>
            <a:gdLst/>
            <a:ahLst/>
            <a:cxnLst/>
            <a:rect r="r" b="b" t="t" l="l"/>
            <a:pathLst>
              <a:path h="3410921" w="2445756">
                <a:moveTo>
                  <a:pt x="0" y="0"/>
                </a:moveTo>
                <a:lnTo>
                  <a:pt x="2445756" y="0"/>
                </a:lnTo>
                <a:lnTo>
                  <a:pt x="2445756" y="3410921"/>
                </a:lnTo>
                <a:lnTo>
                  <a:pt x="0" y="3410921"/>
                </a:lnTo>
                <a:lnTo>
                  <a:pt x="0" y="0"/>
                </a:lnTo>
                <a:close/>
              </a:path>
            </a:pathLst>
          </a:custGeom>
          <a:blipFill>
            <a:blip r:embed="rId4"/>
            <a:stretch>
              <a:fillRect l="0" t="0" r="0" b="0"/>
            </a:stretch>
          </a:blipFill>
        </p:spPr>
      </p:sp>
      <p:sp>
        <p:nvSpPr>
          <p:cNvPr name="Freeform 4" id="4"/>
          <p:cNvSpPr/>
          <p:nvPr/>
        </p:nvSpPr>
        <p:spPr>
          <a:xfrm flipH="true" flipV="false" rot="0">
            <a:off x="15258854" y="5857366"/>
            <a:ext cx="3377542" cy="4710414"/>
          </a:xfrm>
          <a:custGeom>
            <a:avLst/>
            <a:gdLst/>
            <a:ahLst/>
            <a:cxnLst/>
            <a:rect r="r" b="b" t="t" l="l"/>
            <a:pathLst>
              <a:path h="4710414" w="3377542">
                <a:moveTo>
                  <a:pt x="3377541" y="0"/>
                </a:moveTo>
                <a:lnTo>
                  <a:pt x="0" y="0"/>
                </a:lnTo>
                <a:lnTo>
                  <a:pt x="0" y="4710415"/>
                </a:lnTo>
                <a:lnTo>
                  <a:pt x="3377541" y="4710415"/>
                </a:lnTo>
                <a:lnTo>
                  <a:pt x="3377541" y="0"/>
                </a:lnTo>
                <a:close/>
              </a:path>
            </a:pathLst>
          </a:custGeom>
          <a:blipFill>
            <a:blip r:embed="rId4"/>
            <a:stretch>
              <a:fillRect l="0" t="0" r="0" b="0"/>
            </a:stretch>
          </a:blipFill>
        </p:spPr>
      </p:sp>
      <p:grpSp>
        <p:nvGrpSpPr>
          <p:cNvPr name="Group 5" id="5"/>
          <p:cNvGrpSpPr/>
          <p:nvPr/>
        </p:nvGrpSpPr>
        <p:grpSpPr>
          <a:xfrm rot="0">
            <a:off x="0" y="8464119"/>
            <a:ext cx="2063399" cy="1834890"/>
            <a:chOff x="0" y="0"/>
            <a:chExt cx="2751198" cy="2446520"/>
          </a:xfrm>
        </p:grpSpPr>
        <p:sp>
          <p:nvSpPr>
            <p:cNvPr name="Freeform 6" id="6"/>
            <p:cNvSpPr/>
            <p:nvPr/>
          </p:nvSpPr>
          <p:spPr>
            <a:xfrm flipH="false" flipV="false" rot="0">
              <a:off x="0" y="1163777"/>
              <a:ext cx="1229830" cy="1282744"/>
            </a:xfrm>
            <a:custGeom>
              <a:avLst/>
              <a:gdLst/>
              <a:ahLst/>
              <a:cxnLst/>
              <a:rect r="r" b="b" t="t" l="l"/>
              <a:pathLst>
                <a:path h="1282744" w="1229830">
                  <a:moveTo>
                    <a:pt x="0" y="0"/>
                  </a:moveTo>
                  <a:lnTo>
                    <a:pt x="1229830" y="0"/>
                  </a:lnTo>
                  <a:lnTo>
                    <a:pt x="1229830" y="1282743"/>
                  </a:lnTo>
                  <a:lnTo>
                    <a:pt x="0" y="1282743"/>
                  </a:lnTo>
                  <a:lnTo>
                    <a:pt x="0" y="0"/>
                  </a:lnTo>
                  <a:close/>
                </a:path>
              </a:pathLst>
            </a:custGeom>
            <a:blipFill>
              <a:blip r:embed="rId5"/>
              <a:stretch>
                <a:fillRect l="0" t="0" r="0" b="0"/>
              </a:stretch>
            </a:blipFill>
          </p:spPr>
        </p:sp>
        <p:sp>
          <p:nvSpPr>
            <p:cNvPr name="Freeform 7" id="7"/>
            <p:cNvSpPr/>
            <p:nvPr/>
          </p:nvSpPr>
          <p:spPr>
            <a:xfrm flipH="false" flipV="false" rot="0">
              <a:off x="1621141" y="0"/>
              <a:ext cx="809733" cy="844572"/>
            </a:xfrm>
            <a:custGeom>
              <a:avLst/>
              <a:gdLst/>
              <a:ahLst/>
              <a:cxnLst/>
              <a:rect r="r" b="b" t="t" l="l"/>
              <a:pathLst>
                <a:path h="844572" w="809733">
                  <a:moveTo>
                    <a:pt x="0" y="0"/>
                  </a:moveTo>
                  <a:lnTo>
                    <a:pt x="809733" y="0"/>
                  </a:lnTo>
                  <a:lnTo>
                    <a:pt x="809733" y="844572"/>
                  </a:lnTo>
                  <a:lnTo>
                    <a:pt x="0" y="844572"/>
                  </a:lnTo>
                  <a:lnTo>
                    <a:pt x="0" y="0"/>
                  </a:lnTo>
                  <a:close/>
                </a:path>
              </a:pathLst>
            </a:custGeom>
            <a:blipFill>
              <a:blip r:embed="rId5"/>
              <a:stretch>
                <a:fillRect l="0" t="0" r="0" b="0"/>
              </a:stretch>
            </a:blipFill>
          </p:spPr>
        </p:sp>
        <p:sp>
          <p:nvSpPr>
            <p:cNvPr name="Freeform 8" id="8"/>
            <p:cNvSpPr/>
            <p:nvPr/>
          </p:nvSpPr>
          <p:spPr>
            <a:xfrm flipH="false" flipV="false" rot="0">
              <a:off x="2110551" y="1060285"/>
              <a:ext cx="640647" cy="668211"/>
            </a:xfrm>
            <a:custGeom>
              <a:avLst/>
              <a:gdLst/>
              <a:ahLst/>
              <a:cxnLst/>
              <a:rect r="r" b="b" t="t" l="l"/>
              <a:pathLst>
                <a:path h="668211" w="640647">
                  <a:moveTo>
                    <a:pt x="0" y="0"/>
                  </a:moveTo>
                  <a:lnTo>
                    <a:pt x="640647" y="0"/>
                  </a:lnTo>
                  <a:lnTo>
                    <a:pt x="640647" y="668211"/>
                  </a:lnTo>
                  <a:lnTo>
                    <a:pt x="0" y="668211"/>
                  </a:lnTo>
                  <a:lnTo>
                    <a:pt x="0" y="0"/>
                  </a:lnTo>
                  <a:close/>
                </a:path>
              </a:pathLst>
            </a:custGeom>
            <a:blipFill>
              <a:blip r:embed="rId5"/>
              <a:stretch>
                <a:fillRect l="0" t="0" r="0" b="0"/>
              </a:stretch>
            </a:blipFill>
          </p:spPr>
        </p:sp>
      </p:grpSp>
      <p:sp>
        <p:nvSpPr>
          <p:cNvPr name="Freeform 9" id="9"/>
          <p:cNvSpPr/>
          <p:nvPr/>
        </p:nvSpPr>
        <p:spPr>
          <a:xfrm flipH="false" flipV="false" rot="0">
            <a:off x="2063399" y="8885019"/>
            <a:ext cx="1399030" cy="1401981"/>
          </a:xfrm>
          <a:custGeom>
            <a:avLst/>
            <a:gdLst/>
            <a:ahLst/>
            <a:cxnLst/>
            <a:rect r="r" b="b" t="t" l="l"/>
            <a:pathLst>
              <a:path h="1401981" w="1399030">
                <a:moveTo>
                  <a:pt x="0" y="0"/>
                </a:moveTo>
                <a:lnTo>
                  <a:pt x="1399029" y="0"/>
                </a:lnTo>
                <a:lnTo>
                  <a:pt x="1399029" y="1401981"/>
                </a:lnTo>
                <a:lnTo>
                  <a:pt x="0" y="1401981"/>
                </a:lnTo>
                <a:lnTo>
                  <a:pt x="0" y="0"/>
                </a:lnTo>
                <a:close/>
              </a:path>
            </a:pathLst>
          </a:custGeom>
          <a:blipFill>
            <a:blip r:embed="rId6"/>
            <a:stretch>
              <a:fillRect l="0" t="0" r="0" b="0"/>
            </a:stretch>
          </a:blipFill>
        </p:spPr>
      </p:sp>
      <p:sp>
        <p:nvSpPr>
          <p:cNvPr name="Freeform 10" id="10"/>
          <p:cNvSpPr/>
          <p:nvPr/>
        </p:nvSpPr>
        <p:spPr>
          <a:xfrm flipH="false" flipV="false" rot="0">
            <a:off x="1031699" y="3374629"/>
            <a:ext cx="9547839" cy="2135887"/>
          </a:xfrm>
          <a:custGeom>
            <a:avLst/>
            <a:gdLst/>
            <a:ahLst/>
            <a:cxnLst/>
            <a:rect r="r" b="b" t="t" l="l"/>
            <a:pathLst>
              <a:path h="2135887" w="9547839">
                <a:moveTo>
                  <a:pt x="0" y="0"/>
                </a:moveTo>
                <a:lnTo>
                  <a:pt x="9547839" y="0"/>
                </a:lnTo>
                <a:lnTo>
                  <a:pt x="9547839" y="2135887"/>
                </a:lnTo>
                <a:lnTo>
                  <a:pt x="0" y="2135887"/>
                </a:lnTo>
                <a:lnTo>
                  <a:pt x="0" y="0"/>
                </a:lnTo>
                <a:close/>
              </a:path>
            </a:pathLst>
          </a:custGeom>
          <a:blipFill>
            <a:blip r:embed="rId7"/>
            <a:stretch>
              <a:fillRect l="0" t="0" r="0" b="0"/>
            </a:stretch>
          </a:blipFill>
        </p:spPr>
      </p:sp>
      <p:sp>
        <p:nvSpPr>
          <p:cNvPr name="Freeform 11" id="11"/>
          <p:cNvSpPr/>
          <p:nvPr/>
        </p:nvSpPr>
        <p:spPr>
          <a:xfrm flipH="false" flipV="false" rot="0">
            <a:off x="1028700" y="6076611"/>
            <a:ext cx="12037613" cy="3808510"/>
          </a:xfrm>
          <a:custGeom>
            <a:avLst/>
            <a:gdLst/>
            <a:ahLst/>
            <a:cxnLst/>
            <a:rect r="r" b="b" t="t" l="l"/>
            <a:pathLst>
              <a:path h="3808510" w="12037613">
                <a:moveTo>
                  <a:pt x="0" y="0"/>
                </a:moveTo>
                <a:lnTo>
                  <a:pt x="12037613" y="0"/>
                </a:lnTo>
                <a:lnTo>
                  <a:pt x="12037613" y="3808510"/>
                </a:lnTo>
                <a:lnTo>
                  <a:pt x="0" y="3808510"/>
                </a:lnTo>
                <a:lnTo>
                  <a:pt x="0" y="0"/>
                </a:lnTo>
                <a:close/>
              </a:path>
            </a:pathLst>
          </a:custGeom>
          <a:blipFill>
            <a:blip r:embed="rId8"/>
            <a:stretch>
              <a:fillRect l="0" t="0" r="0" b="0"/>
            </a:stretch>
          </a:blipFill>
        </p:spPr>
      </p:sp>
      <p:sp>
        <p:nvSpPr>
          <p:cNvPr name="TextBox 12" id="12"/>
          <p:cNvSpPr txBox="true"/>
          <p:nvPr/>
        </p:nvSpPr>
        <p:spPr>
          <a:xfrm rot="0">
            <a:off x="1028700" y="886129"/>
            <a:ext cx="16230600" cy="1210929"/>
          </a:xfrm>
          <a:prstGeom prst="rect">
            <a:avLst/>
          </a:prstGeom>
        </p:spPr>
        <p:txBody>
          <a:bodyPr anchor="t" rtlCol="false" tIns="0" lIns="0" bIns="0" rIns="0">
            <a:spAutoFit/>
          </a:bodyPr>
          <a:lstStyle/>
          <a:p>
            <a:pPr marL="0" indent="0" lvl="0">
              <a:lnSpc>
                <a:spcPts val="9800"/>
              </a:lnSpc>
              <a:spcBef>
                <a:spcPct val="0"/>
              </a:spcBef>
            </a:pPr>
            <a:r>
              <a:rPr lang="en-US" sz="7000">
                <a:solidFill>
                  <a:srgbClr val="F0F9FA"/>
                </a:solidFill>
                <a:latin typeface="Cocomat Pro Bold"/>
              </a:rPr>
              <a:t>Model Evaluation-Predict</a:t>
            </a:r>
          </a:p>
        </p:txBody>
      </p:sp>
      <p:sp>
        <p:nvSpPr>
          <p:cNvPr name="TextBox 13" id="13"/>
          <p:cNvSpPr txBox="true"/>
          <p:nvPr/>
        </p:nvSpPr>
        <p:spPr>
          <a:xfrm rot="0">
            <a:off x="1031699" y="2030384"/>
            <a:ext cx="15918925" cy="505164"/>
          </a:xfrm>
          <a:prstGeom prst="rect">
            <a:avLst/>
          </a:prstGeom>
        </p:spPr>
        <p:txBody>
          <a:bodyPr anchor="t" rtlCol="false" tIns="0" lIns="0" bIns="0" rIns="0">
            <a:spAutoFit/>
          </a:bodyPr>
          <a:lstStyle/>
          <a:p>
            <a:pPr>
              <a:lnSpc>
                <a:spcPts val="4062"/>
              </a:lnSpc>
              <a:spcBef>
                <a:spcPct val="0"/>
              </a:spcBef>
            </a:pPr>
            <a:r>
              <a:rPr lang="en-US" sz="2902">
                <a:solidFill>
                  <a:srgbClr val="FFFFFF"/>
                </a:solidFill>
                <a:latin typeface="Raleway Semi-Bold"/>
              </a:rPr>
              <a:t>Evaluate models on the testing data by predicting the data on the model.</a:t>
            </a:r>
          </a:p>
        </p:txBody>
      </p:sp>
      <p:sp>
        <p:nvSpPr>
          <p:cNvPr name="TextBox 14" id="14"/>
          <p:cNvSpPr txBox="true"/>
          <p:nvPr/>
        </p:nvSpPr>
        <p:spPr>
          <a:xfrm rot="0">
            <a:off x="1031699" y="2869465"/>
            <a:ext cx="10326452" cy="505164"/>
          </a:xfrm>
          <a:prstGeom prst="rect">
            <a:avLst/>
          </a:prstGeom>
        </p:spPr>
        <p:txBody>
          <a:bodyPr anchor="t" rtlCol="false" tIns="0" lIns="0" bIns="0" rIns="0">
            <a:spAutoFit/>
          </a:bodyPr>
          <a:lstStyle/>
          <a:p>
            <a:pPr>
              <a:lnSpc>
                <a:spcPts val="4062"/>
              </a:lnSpc>
              <a:spcBef>
                <a:spcPct val="0"/>
              </a:spcBef>
            </a:pPr>
            <a:r>
              <a:rPr lang="en-US" sz="2902">
                <a:solidFill>
                  <a:srgbClr val="FFFFFF"/>
                </a:solidFill>
                <a:latin typeface="Raleway Semi-Bold"/>
              </a:rPr>
              <a:t>For example, on the Logisitic Regression Model,</a:t>
            </a:r>
          </a:p>
        </p:txBody>
      </p:sp>
      <p:sp>
        <p:nvSpPr>
          <p:cNvPr name="TextBox 15" id="15"/>
          <p:cNvSpPr txBox="true"/>
          <p:nvPr/>
        </p:nvSpPr>
        <p:spPr>
          <a:xfrm rot="0">
            <a:off x="1028700" y="5571447"/>
            <a:ext cx="16230600" cy="505164"/>
          </a:xfrm>
          <a:prstGeom prst="rect">
            <a:avLst/>
          </a:prstGeom>
        </p:spPr>
        <p:txBody>
          <a:bodyPr anchor="t" rtlCol="false" tIns="0" lIns="0" bIns="0" rIns="0">
            <a:spAutoFit/>
          </a:bodyPr>
          <a:lstStyle/>
          <a:p>
            <a:pPr>
              <a:lnSpc>
                <a:spcPts val="4062"/>
              </a:lnSpc>
              <a:spcBef>
                <a:spcPct val="0"/>
              </a:spcBef>
            </a:pPr>
            <a:r>
              <a:rPr lang="en-US" sz="2902">
                <a:solidFill>
                  <a:srgbClr val="FFFFFF"/>
                </a:solidFill>
                <a:latin typeface="Raleway Semi-Bold"/>
              </a:rPr>
              <a:t>Or, after adding hyperparameters such as the one done in this K-Nearest Neighbour Model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32D59"/>
        </a:solidFill>
      </p:bgPr>
    </p:bg>
    <p:spTree>
      <p:nvGrpSpPr>
        <p:cNvPr id="1" name=""/>
        <p:cNvGrpSpPr/>
        <p:nvPr/>
      </p:nvGrpSpPr>
      <p:grpSpPr>
        <a:xfrm>
          <a:off x="0" y="0"/>
          <a:ext cx="0" cy="0"/>
          <a:chOff x="0" y="0"/>
          <a:chExt cx="0" cy="0"/>
        </a:xfrm>
      </p:grpSpPr>
      <p:sp>
        <p:nvSpPr>
          <p:cNvPr name="Freeform 2" id="2"/>
          <p:cNvSpPr/>
          <p:nvPr/>
        </p:nvSpPr>
        <p:spPr>
          <a:xfrm flipH="false" flipV="false" rot="0">
            <a:off x="9584017" y="7150782"/>
            <a:ext cx="8703983" cy="3136218"/>
          </a:xfrm>
          <a:custGeom>
            <a:avLst/>
            <a:gdLst/>
            <a:ahLst/>
            <a:cxnLst/>
            <a:rect r="r" b="b" t="t" l="l"/>
            <a:pathLst>
              <a:path h="3136218" w="8703983">
                <a:moveTo>
                  <a:pt x="0" y="0"/>
                </a:moveTo>
                <a:lnTo>
                  <a:pt x="8703983" y="0"/>
                </a:lnTo>
                <a:lnTo>
                  <a:pt x="8703983" y="3136218"/>
                </a:lnTo>
                <a:lnTo>
                  <a:pt x="0" y="3136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5530" y="7441269"/>
            <a:ext cx="2445756" cy="3410921"/>
          </a:xfrm>
          <a:custGeom>
            <a:avLst/>
            <a:gdLst/>
            <a:ahLst/>
            <a:cxnLst/>
            <a:rect r="r" b="b" t="t" l="l"/>
            <a:pathLst>
              <a:path h="3410921" w="2445756">
                <a:moveTo>
                  <a:pt x="0" y="0"/>
                </a:moveTo>
                <a:lnTo>
                  <a:pt x="2445756" y="0"/>
                </a:lnTo>
                <a:lnTo>
                  <a:pt x="2445756" y="3410921"/>
                </a:lnTo>
                <a:lnTo>
                  <a:pt x="0" y="3410921"/>
                </a:lnTo>
                <a:lnTo>
                  <a:pt x="0" y="0"/>
                </a:lnTo>
                <a:close/>
              </a:path>
            </a:pathLst>
          </a:custGeom>
          <a:blipFill>
            <a:blip r:embed="rId4"/>
            <a:stretch>
              <a:fillRect l="0" t="0" r="0" b="0"/>
            </a:stretch>
          </a:blipFill>
        </p:spPr>
      </p:sp>
      <p:sp>
        <p:nvSpPr>
          <p:cNvPr name="Freeform 4" id="4"/>
          <p:cNvSpPr/>
          <p:nvPr/>
        </p:nvSpPr>
        <p:spPr>
          <a:xfrm flipH="true" flipV="false" rot="0">
            <a:off x="15258854" y="5857366"/>
            <a:ext cx="3377542" cy="4710414"/>
          </a:xfrm>
          <a:custGeom>
            <a:avLst/>
            <a:gdLst/>
            <a:ahLst/>
            <a:cxnLst/>
            <a:rect r="r" b="b" t="t" l="l"/>
            <a:pathLst>
              <a:path h="4710414" w="3377542">
                <a:moveTo>
                  <a:pt x="3377541" y="0"/>
                </a:moveTo>
                <a:lnTo>
                  <a:pt x="0" y="0"/>
                </a:lnTo>
                <a:lnTo>
                  <a:pt x="0" y="4710415"/>
                </a:lnTo>
                <a:lnTo>
                  <a:pt x="3377541" y="4710415"/>
                </a:lnTo>
                <a:lnTo>
                  <a:pt x="3377541" y="0"/>
                </a:lnTo>
                <a:close/>
              </a:path>
            </a:pathLst>
          </a:custGeom>
          <a:blipFill>
            <a:blip r:embed="rId4"/>
            <a:stretch>
              <a:fillRect l="0" t="0" r="0" b="0"/>
            </a:stretch>
          </a:blipFill>
        </p:spPr>
      </p:sp>
      <p:grpSp>
        <p:nvGrpSpPr>
          <p:cNvPr name="Group 5" id="5"/>
          <p:cNvGrpSpPr/>
          <p:nvPr/>
        </p:nvGrpSpPr>
        <p:grpSpPr>
          <a:xfrm rot="0">
            <a:off x="0" y="8464119"/>
            <a:ext cx="2063399" cy="1834890"/>
            <a:chOff x="0" y="0"/>
            <a:chExt cx="2751198" cy="2446520"/>
          </a:xfrm>
        </p:grpSpPr>
        <p:sp>
          <p:nvSpPr>
            <p:cNvPr name="Freeform 6" id="6"/>
            <p:cNvSpPr/>
            <p:nvPr/>
          </p:nvSpPr>
          <p:spPr>
            <a:xfrm flipH="false" flipV="false" rot="0">
              <a:off x="0" y="1163777"/>
              <a:ext cx="1229830" cy="1282744"/>
            </a:xfrm>
            <a:custGeom>
              <a:avLst/>
              <a:gdLst/>
              <a:ahLst/>
              <a:cxnLst/>
              <a:rect r="r" b="b" t="t" l="l"/>
              <a:pathLst>
                <a:path h="1282744" w="1229830">
                  <a:moveTo>
                    <a:pt x="0" y="0"/>
                  </a:moveTo>
                  <a:lnTo>
                    <a:pt x="1229830" y="0"/>
                  </a:lnTo>
                  <a:lnTo>
                    <a:pt x="1229830" y="1282743"/>
                  </a:lnTo>
                  <a:lnTo>
                    <a:pt x="0" y="1282743"/>
                  </a:lnTo>
                  <a:lnTo>
                    <a:pt x="0" y="0"/>
                  </a:lnTo>
                  <a:close/>
                </a:path>
              </a:pathLst>
            </a:custGeom>
            <a:blipFill>
              <a:blip r:embed="rId5"/>
              <a:stretch>
                <a:fillRect l="0" t="0" r="0" b="0"/>
              </a:stretch>
            </a:blipFill>
          </p:spPr>
        </p:sp>
        <p:sp>
          <p:nvSpPr>
            <p:cNvPr name="Freeform 7" id="7"/>
            <p:cNvSpPr/>
            <p:nvPr/>
          </p:nvSpPr>
          <p:spPr>
            <a:xfrm flipH="false" flipV="false" rot="0">
              <a:off x="1621141" y="0"/>
              <a:ext cx="809733" cy="844572"/>
            </a:xfrm>
            <a:custGeom>
              <a:avLst/>
              <a:gdLst/>
              <a:ahLst/>
              <a:cxnLst/>
              <a:rect r="r" b="b" t="t" l="l"/>
              <a:pathLst>
                <a:path h="844572" w="809733">
                  <a:moveTo>
                    <a:pt x="0" y="0"/>
                  </a:moveTo>
                  <a:lnTo>
                    <a:pt x="809733" y="0"/>
                  </a:lnTo>
                  <a:lnTo>
                    <a:pt x="809733" y="844572"/>
                  </a:lnTo>
                  <a:lnTo>
                    <a:pt x="0" y="844572"/>
                  </a:lnTo>
                  <a:lnTo>
                    <a:pt x="0" y="0"/>
                  </a:lnTo>
                  <a:close/>
                </a:path>
              </a:pathLst>
            </a:custGeom>
            <a:blipFill>
              <a:blip r:embed="rId5"/>
              <a:stretch>
                <a:fillRect l="0" t="0" r="0" b="0"/>
              </a:stretch>
            </a:blipFill>
          </p:spPr>
        </p:sp>
        <p:sp>
          <p:nvSpPr>
            <p:cNvPr name="Freeform 8" id="8"/>
            <p:cNvSpPr/>
            <p:nvPr/>
          </p:nvSpPr>
          <p:spPr>
            <a:xfrm flipH="false" flipV="false" rot="0">
              <a:off x="2110551" y="1060285"/>
              <a:ext cx="640647" cy="668211"/>
            </a:xfrm>
            <a:custGeom>
              <a:avLst/>
              <a:gdLst/>
              <a:ahLst/>
              <a:cxnLst/>
              <a:rect r="r" b="b" t="t" l="l"/>
              <a:pathLst>
                <a:path h="668211" w="640647">
                  <a:moveTo>
                    <a:pt x="0" y="0"/>
                  </a:moveTo>
                  <a:lnTo>
                    <a:pt x="640647" y="0"/>
                  </a:lnTo>
                  <a:lnTo>
                    <a:pt x="640647" y="668211"/>
                  </a:lnTo>
                  <a:lnTo>
                    <a:pt x="0" y="668211"/>
                  </a:lnTo>
                  <a:lnTo>
                    <a:pt x="0" y="0"/>
                  </a:lnTo>
                  <a:close/>
                </a:path>
              </a:pathLst>
            </a:custGeom>
            <a:blipFill>
              <a:blip r:embed="rId5"/>
              <a:stretch>
                <a:fillRect l="0" t="0" r="0" b="0"/>
              </a:stretch>
            </a:blipFill>
          </p:spPr>
        </p:sp>
      </p:grpSp>
      <p:sp>
        <p:nvSpPr>
          <p:cNvPr name="Freeform 9" id="9"/>
          <p:cNvSpPr/>
          <p:nvPr/>
        </p:nvSpPr>
        <p:spPr>
          <a:xfrm flipH="false" flipV="false" rot="0">
            <a:off x="2063399" y="8885019"/>
            <a:ext cx="1399030" cy="1401981"/>
          </a:xfrm>
          <a:custGeom>
            <a:avLst/>
            <a:gdLst/>
            <a:ahLst/>
            <a:cxnLst/>
            <a:rect r="r" b="b" t="t" l="l"/>
            <a:pathLst>
              <a:path h="1401981" w="1399030">
                <a:moveTo>
                  <a:pt x="0" y="0"/>
                </a:moveTo>
                <a:lnTo>
                  <a:pt x="1399029" y="0"/>
                </a:lnTo>
                <a:lnTo>
                  <a:pt x="1399029" y="1401981"/>
                </a:lnTo>
                <a:lnTo>
                  <a:pt x="0" y="1401981"/>
                </a:lnTo>
                <a:lnTo>
                  <a:pt x="0" y="0"/>
                </a:lnTo>
                <a:close/>
              </a:path>
            </a:pathLst>
          </a:custGeom>
          <a:blipFill>
            <a:blip r:embed="rId6"/>
            <a:stretch>
              <a:fillRect l="0" t="0" r="0" b="0"/>
            </a:stretch>
          </a:blipFill>
        </p:spPr>
      </p:sp>
      <p:sp>
        <p:nvSpPr>
          <p:cNvPr name="Freeform 10" id="10"/>
          <p:cNvSpPr/>
          <p:nvPr/>
        </p:nvSpPr>
        <p:spPr>
          <a:xfrm flipH="false" flipV="false" rot="0">
            <a:off x="1031699" y="5582498"/>
            <a:ext cx="10173569" cy="3652824"/>
          </a:xfrm>
          <a:custGeom>
            <a:avLst/>
            <a:gdLst/>
            <a:ahLst/>
            <a:cxnLst/>
            <a:rect r="r" b="b" t="t" l="l"/>
            <a:pathLst>
              <a:path h="3652824" w="10173569">
                <a:moveTo>
                  <a:pt x="0" y="0"/>
                </a:moveTo>
                <a:lnTo>
                  <a:pt x="10173569" y="0"/>
                </a:lnTo>
                <a:lnTo>
                  <a:pt x="10173569" y="3652825"/>
                </a:lnTo>
                <a:lnTo>
                  <a:pt x="0" y="3652825"/>
                </a:lnTo>
                <a:lnTo>
                  <a:pt x="0" y="0"/>
                </a:lnTo>
                <a:close/>
              </a:path>
            </a:pathLst>
          </a:custGeom>
          <a:blipFill>
            <a:blip r:embed="rId7"/>
            <a:stretch>
              <a:fillRect l="0" t="0" r="0" b="0"/>
            </a:stretch>
          </a:blipFill>
        </p:spPr>
      </p:sp>
      <p:sp>
        <p:nvSpPr>
          <p:cNvPr name="Freeform 11" id="11"/>
          <p:cNvSpPr/>
          <p:nvPr/>
        </p:nvSpPr>
        <p:spPr>
          <a:xfrm flipH="false" flipV="false" rot="0">
            <a:off x="11367832" y="5559521"/>
            <a:ext cx="5891468" cy="3698779"/>
          </a:xfrm>
          <a:custGeom>
            <a:avLst/>
            <a:gdLst/>
            <a:ahLst/>
            <a:cxnLst/>
            <a:rect r="r" b="b" t="t" l="l"/>
            <a:pathLst>
              <a:path h="3698779" w="5891468">
                <a:moveTo>
                  <a:pt x="0" y="0"/>
                </a:moveTo>
                <a:lnTo>
                  <a:pt x="5891468" y="0"/>
                </a:lnTo>
                <a:lnTo>
                  <a:pt x="5891468" y="3698779"/>
                </a:lnTo>
                <a:lnTo>
                  <a:pt x="0" y="3698779"/>
                </a:lnTo>
                <a:lnTo>
                  <a:pt x="0" y="0"/>
                </a:lnTo>
                <a:close/>
              </a:path>
            </a:pathLst>
          </a:custGeom>
          <a:blipFill>
            <a:blip r:embed="rId8"/>
            <a:stretch>
              <a:fillRect l="0" t="0" r="0" b="0"/>
            </a:stretch>
          </a:blipFill>
        </p:spPr>
      </p:sp>
      <p:sp>
        <p:nvSpPr>
          <p:cNvPr name="TextBox 12" id="12"/>
          <p:cNvSpPr txBox="true"/>
          <p:nvPr/>
        </p:nvSpPr>
        <p:spPr>
          <a:xfrm rot="0">
            <a:off x="1028700" y="886129"/>
            <a:ext cx="16230600" cy="2456800"/>
          </a:xfrm>
          <a:prstGeom prst="rect">
            <a:avLst/>
          </a:prstGeom>
        </p:spPr>
        <p:txBody>
          <a:bodyPr anchor="t" rtlCol="false" tIns="0" lIns="0" bIns="0" rIns="0">
            <a:spAutoFit/>
          </a:bodyPr>
          <a:lstStyle/>
          <a:p>
            <a:pPr marL="0" indent="0" lvl="0">
              <a:lnSpc>
                <a:spcPts val="9800"/>
              </a:lnSpc>
              <a:spcBef>
                <a:spcPct val="0"/>
              </a:spcBef>
            </a:pPr>
            <a:r>
              <a:rPr lang="en-US" sz="7000">
                <a:solidFill>
                  <a:srgbClr val="F0F9FA"/>
                </a:solidFill>
                <a:latin typeface="Cocomat Pro Bold"/>
              </a:rPr>
              <a:t>Model Evaluation- Scores,reports&amp;Matrix</a:t>
            </a:r>
          </a:p>
        </p:txBody>
      </p:sp>
      <p:sp>
        <p:nvSpPr>
          <p:cNvPr name="TextBox 13" id="13"/>
          <p:cNvSpPr txBox="true"/>
          <p:nvPr/>
        </p:nvSpPr>
        <p:spPr>
          <a:xfrm rot="0">
            <a:off x="1031699" y="3276254"/>
            <a:ext cx="15918925" cy="1017366"/>
          </a:xfrm>
          <a:prstGeom prst="rect">
            <a:avLst/>
          </a:prstGeom>
        </p:spPr>
        <p:txBody>
          <a:bodyPr anchor="t" rtlCol="false" tIns="0" lIns="0" bIns="0" rIns="0">
            <a:spAutoFit/>
          </a:bodyPr>
          <a:lstStyle/>
          <a:p>
            <a:pPr>
              <a:lnSpc>
                <a:spcPts val="4062"/>
              </a:lnSpc>
              <a:spcBef>
                <a:spcPct val="0"/>
              </a:spcBef>
            </a:pPr>
            <a:r>
              <a:rPr lang="en-US" sz="2902">
                <a:solidFill>
                  <a:srgbClr val="FFFFFF"/>
                </a:solidFill>
                <a:latin typeface="Raleway Semi-Bold"/>
              </a:rPr>
              <a:t>Evaluate models by utilizing common evaluation metrics such as Cross Validation, Confusion Matrix, Classification Report and Accuracy scores.</a:t>
            </a:r>
          </a:p>
        </p:txBody>
      </p:sp>
      <p:sp>
        <p:nvSpPr>
          <p:cNvPr name="TextBox 14" id="14"/>
          <p:cNvSpPr txBox="true"/>
          <p:nvPr/>
        </p:nvSpPr>
        <p:spPr>
          <a:xfrm rot="0">
            <a:off x="1028700" y="5054357"/>
            <a:ext cx="15918925" cy="505164"/>
          </a:xfrm>
          <a:prstGeom prst="rect">
            <a:avLst/>
          </a:prstGeom>
        </p:spPr>
        <p:txBody>
          <a:bodyPr anchor="t" rtlCol="false" tIns="0" lIns="0" bIns="0" rIns="0">
            <a:spAutoFit/>
          </a:bodyPr>
          <a:lstStyle/>
          <a:p>
            <a:pPr>
              <a:lnSpc>
                <a:spcPts val="4062"/>
              </a:lnSpc>
              <a:spcBef>
                <a:spcPct val="0"/>
              </a:spcBef>
            </a:pPr>
            <a:r>
              <a:rPr lang="en-US" sz="2902">
                <a:solidFill>
                  <a:srgbClr val="FFFFFF"/>
                </a:solidFill>
                <a:latin typeface="Raleway Semi-Bold"/>
              </a:rPr>
              <a:t>For example, in the case of the KNN model,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32D59"/>
        </a:solidFill>
      </p:bgPr>
    </p:bg>
    <p:spTree>
      <p:nvGrpSpPr>
        <p:cNvPr id="1" name=""/>
        <p:cNvGrpSpPr/>
        <p:nvPr/>
      </p:nvGrpSpPr>
      <p:grpSpPr>
        <a:xfrm>
          <a:off x="0" y="0"/>
          <a:ext cx="0" cy="0"/>
          <a:chOff x="0" y="0"/>
          <a:chExt cx="0" cy="0"/>
        </a:xfrm>
      </p:grpSpPr>
      <p:sp>
        <p:nvSpPr>
          <p:cNvPr name="Freeform 2" id="2"/>
          <p:cNvSpPr/>
          <p:nvPr/>
        </p:nvSpPr>
        <p:spPr>
          <a:xfrm flipH="false" flipV="false" rot="0">
            <a:off x="9584017" y="7150782"/>
            <a:ext cx="8703983" cy="3136218"/>
          </a:xfrm>
          <a:custGeom>
            <a:avLst/>
            <a:gdLst/>
            <a:ahLst/>
            <a:cxnLst/>
            <a:rect r="r" b="b" t="t" l="l"/>
            <a:pathLst>
              <a:path h="3136218" w="8703983">
                <a:moveTo>
                  <a:pt x="0" y="0"/>
                </a:moveTo>
                <a:lnTo>
                  <a:pt x="8703983" y="0"/>
                </a:lnTo>
                <a:lnTo>
                  <a:pt x="8703983" y="3136218"/>
                </a:lnTo>
                <a:lnTo>
                  <a:pt x="0" y="3136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5530" y="7441269"/>
            <a:ext cx="2445756" cy="3410921"/>
          </a:xfrm>
          <a:custGeom>
            <a:avLst/>
            <a:gdLst/>
            <a:ahLst/>
            <a:cxnLst/>
            <a:rect r="r" b="b" t="t" l="l"/>
            <a:pathLst>
              <a:path h="3410921" w="2445756">
                <a:moveTo>
                  <a:pt x="0" y="0"/>
                </a:moveTo>
                <a:lnTo>
                  <a:pt x="2445756" y="0"/>
                </a:lnTo>
                <a:lnTo>
                  <a:pt x="2445756" y="3410921"/>
                </a:lnTo>
                <a:lnTo>
                  <a:pt x="0" y="3410921"/>
                </a:lnTo>
                <a:lnTo>
                  <a:pt x="0" y="0"/>
                </a:lnTo>
                <a:close/>
              </a:path>
            </a:pathLst>
          </a:custGeom>
          <a:blipFill>
            <a:blip r:embed="rId4"/>
            <a:stretch>
              <a:fillRect l="0" t="0" r="0" b="0"/>
            </a:stretch>
          </a:blipFill>
        </p:spPr>
      </p:sp>
      <p:sp>
        <p:nvSpPr>
          <p:cNvPr name="Freeform 4" id="4"/>
          <p:cNvSpPr/>
          <p:nvPr/>
        </p:nvSpPr>
        <p:spPr>
          <a:xfrm flipH="true" flipV="false" rot="0">
            <a:off x="15258854" y="5857366"/>
            <a:ext cx="3377542" cy="4710414"/>
          </a:xfrm>
          <a:custGeom>
            <a:avLst/>
            <a:gdLst/>
            <a:ahLst/>
            <a:cxnLst/>
            <a:rect r="r" b="b" t="t" l="l"/>
            <a:pathLst>
              <a:path h="4710414" w="3377542">
                <a:moveTo>
                  <a:pt x="3377541" y="0"/>
                </a:moveTo>
                <a:lnTo>
                  <a:pt x="0" y="0"/>
                </a:lnTo>
                <a:lnTo>
                  <a:pt x="0" y="4710415"/>
                </a:lnTo>
                <a:lnTo>
                  <a:pt x="3377541" y="4710415"/>
                </a:lnTo>
                <a:lnTo>
                  <a:pt x="3377541" y="0"/>
                </a:lnTo>
                <a:close/>
              </a:path>
            </a:pathLst>
          </a:custGeom>
          <a:blipFill>
            <a:blip r:embed="rId4"/>
            <a:stretch>
              <a:fillRect l="0" t="0" r="0" b="0"/>
            </a:stretch>
          </a:blipFill>
        </p:spPr>
      </p:sp>
      <p:grpSp>
        <p:nvGrpSpPr>
          <p:cNvPr name="Group 5" id="5"/>
          <p:cNvGrpSpPr/>
          <p:nvPr/>
        </p:nvGrpSpPr>
        <p:grpSpPr>
          <a:xfrm rot="0">
            <a:off x="0" y="8464119"/>
            <a:ext cx="2063399" cy="1834890"/>
            <a:chOff x="0" y="0"/>
            <a:chExt cx="2751198" cy="2446520"/>
          </a:xfrm>
        </p:grpSpPr>
        <p:sp>
          <p:nvSpPr>
            <p:cNvPr name="Freeform 6" id="6"/>
            <p:cNvSpPr/>
            <p:nvPr/>
          </p:nvSpPr>
          <p:spPr>
            <a:xfrm flipH="false" flipV="false" rot="0">
              <a:off x="0" y="1163777"/>
              <a:ext cx="1229830" cy="1282744"/>
            </a:xfrm>
            <a:custGeom>
              <a:avLst/>
              <a:gdLst/>
              <a:ahLst/>
              <a:cxnLst/>
              <a:rect r="r" b="b" t="t" l="l"/>
              <a:pathLst>
                <a:path h="1282744" w="1229830">
                  <a:moveTo>
                    <a:pt x="0" y="0"/>
                  </a:moveTo>
                  <a:lnTo>
                    <a:pt x="1229830" y="0"/>
                  </a:lnTo>
                  <a:lnTo>
                    <a:pt x="1229830" y="1282743"/>
                  </a:lnTo>
                  <a:lnTo>
                    <a:pt x="0" y="1282743"/>
                  </a:lnTo>
                  <a:lnTo>
                    <a:pt x="0" y="0"/>
                  </a:lnTo>
                  <a:close/>
                </a:path>
              </a:pathLst>
            </a:custGeom>
            <a:blipFill>
              <a:blip r:embed="rId5"/>
              <a:stretch>
                <a:fillRect l="0" t="0" r="0" b="0"/>
              </a:stretch>
            </a:blipFill>
          </p:spPr>
        </p:sp>
        <p:sp>
          <p:nvSpPr>
            <p:cNvPr name="Freeform 7" id="7"/>
            <p:cNvSpPr/>
            <p:nvPr/>
          </p:nvSpPr>
          <p:spPr>
            <a:xfrm flipH="false" flipV="false" rot="0">
              <a:off x="1621141" y="0"/>
              <a:ext cx="809733" cy="844572"/>
            </a:xfrm>
            <a:custGeom>
              <a:avLst/>
              <a:gdLst/>
              <a:ahLst/>
              <a:cxnLst/>
              <a:rect r="r" b="b" t="t" l="l"/>
              <a:pathLst>
                <a:path h="844572" w="809733">
                  <a:moveTo>
                    <a:pt x="0" y="0"/>
                  </a:moveTo>
                  <a:lnTo>
                    <a:pt x="809733" y="0"/>
                  </a:lnTo>
                  <a:lnTo>
                    <a:pt x="809733" y="844572"/>
                  </a:lnTo>
                  <a:lnTo>
                    <a:pt x="0" y="844572"/>
                  </a:lnTo>
                  <a:lnTo>
                    <a:pt x="0" y="0"/>
                  </a:lnTo>
                  <a:close/>
                </a:path>
              </a:pathLst>
            </a:custGeom>
            <a:blipFill>
              <a:blip r:embed="rId5"/>
              <a:stretch>
                <a:fillRect l="0" t="0" r="0" b="0"/>
              </a:stretch>
            </a:blipFill>
          </p:spPr>
        </p:sp>
        <p:sp>
          <p:nvSpPr>
            <p:cNvPr name="Freeform 8" id="8"/>
            <p:cNvSpPr/>
            <p:nvPr/>
          </p:nvSpPr>
          <p:spPr>
            <a:xfrm flipH="false" flipV="false" rot="0">
              <a:off x="2110551" y="1060285"/>
              <a:ext cx="640647" cy="668211"/>
            </a:xfrm>
            <a:custGeom>
              <a:avLst/>
              <a:gdLst/>
              <a:ahLst/>
              <a:cxnLst/>
              <a:rect r="r" b="b" t="t" l="l"/>
              <a:pathLst>
                <a:path h="668211" w="640647">
                  <a:moveTo>
                    <a:pt x="0" y="0"/>
                  </a:moveTo>
                  <a:lnTo>
                    <a:pt x="640647" y="0"/>
                  </a:lnTo>
                  <a:lnTo>
                    <a:pt x="640647" y="668211"/>
                  </a:lnTo>
                  <a:lnTo>
                    <a:pt x="0" y="668211"/>
                  </a:lnTo>
                  <a:lnTo>
                    <a:pt x="0" y="0"/>
                  </a:lnTo>
                  <a:close/>
                </a:path>
              </a:pathLst>
            </a:custGeom>
            <a:blipFill>
              <a:blip r:embed="rId5"/>
              <a:stretch>
                <a:fillRect l="0" t="0" r="0" b="0"/>
              </a:stretch>
            </a:blipFill>
          </p:spPr>
        </p:sp>
      </p:grpSp>
      <p:sp>
        <p:nvSpPr>
          <p:cNvPr name="Freeform 9" id="9"/>
          <p:cNvSpPr/>
          <p:nvPr/>
        </p:nvSpPr>
        <p:spPr>
          <a:xfrm flipH="false" flipV="false" rot="0">
            <a:off x="2063399" y="8885019"/>
            <a:ext cx="1399030" cy="1401981"/>
          </a:xfrm>
          <a:custGeom>
            <a:avLst/>
            <a:gdLst/>
            <a:ahLst/>
            <a:cxnLst/>
            <a:rect r="r" b="b" t="t" l="l"/>
            <a:pathLst>
              <a:path h="1401981" w="1399030">
                <a:moveTo>
                  <a:pt x="0" y="0"/>
                </a:moveTo>
                <a:lnTo>
                  <a:pt x="1399029" y="0"/>
                </a:lnTo>
                <a:lnTo>
                  <a:pt x="1399029" y="1401981"/>
                </a:lnTo>
                <a:lnTo>
                  <a:pt x="0" y="1401981"/>
                </a:lnTo>
                <a:lnTo>
                  <a:pt x="0" y="0"/>
                </a:lnTo>
                <a:close/>
              </a:path>
            </a:pathLst>
          </a:custGeom>
          <a:blipFill>
            <a:blip r:embed="rId6"/>
            <a:stretch>
              <a:fillRect l="0" t="0" r="0" b="0"/>
            </a:stretch>
          </a:blipFill>
        </p:spPr>
      </p:sp>
      <p:sp>
        <p:nvSpPr>
          <p:cNvPr name="Freeform 10" id="10"/>
          <p:cNvSpPr/>
          <p:nvPr/>
        </p:nvSpPr>
        <p:spPr>
          <a:xfrm flipH="false" flipV="false" rot="0">
            <a:off x="1032473" y="3772193"/>
            <a:ext cx="3999514" cy="3597708"/>
          </a:xfrm>
          <a:custGeom>
            <a:avLst/>
            <a:gdLst/>
            <a:ahLst/>
            <a:cxnLst/>
            <a:rect r="r" b="b" t="t" l="l"/>
            <a:pathLst>
              <a:path h="3597708" w="3999514">
                <a:moveTo>
                  <a:pt x="0" y="0"/>
                </a:moveTo>
                <a:lnTo>
                  <a:pt x="3999514" y="0"/>
                </a:lnTo>
                <a:lnTo>
                  <a:pt x="3999514" y="3597708"/>
                </a:lnTo>
                <a:lnTo>
                  <a:pt x="0" y="3597708"/>
                </a:lnTo>
                <a:lnTo>
                  <a:pt x="0" y="0"/>
                </a:lnTo>
                <a:close/>
              </a:path>
            </a:pathLst>
          </a:custGeom>
          <a:blipFill>
            <a:blip r:embed="rId7"/>
            <a:stretch>
              <a:fillRect l="0" t="0" r="0" b="0"/>
            </a:stretch>
          </a:blipFill>
        </p:spPr>
      </p:sp>
      <p:sp>
        <p:nvSpPr>
          <p:cNvPr name="Freeform 11" id="11"/>
          <p:cNvSpPr/>
          <p:nvPr/>
        </p:nvSpPr>
        <p:spPr>
          <a:xfrm flipH="false" flipV="false" rot="0">
            <a:off x="12406614" y="3772193"/>
            <a:ext cx="4524470" cy="3597708"/>
          </a:xfrm>
          <a:custGeom>
            <a:avLst/>
            <a:gdLst/>
            <a:ahLst/>
            <a:cxnLst/>
            <a:rect r="r" b="b" t="t" l="l"/>
            <a:pathLst>
              <a:path h="3597708" w="4524470">
                <a:moveTo>
                  <a:pt x="0" y="0"/>
                </a:moveTo>
                <a:lnTo>
                  <a:pt x="4524469" y="0"/>
                </a:lnTo>
                <a:lnTo>
                  <a:pt x="4524469" y="3597708"/>
                </a:lnTo>
                <a:lnTo>
                  <a:pt x="0" y="3597708"/>
                </a:lnTo>
                <a:lnTo>
                  <a:pt x="0" y="0"/>
                </a:lnTo>
                <a:close/>
              </a:path>
            </a:pathLst>
          </a:custGeom>
          <a:blipFill>
            <a:blip r:embed="rId8"/>
            <a:stretch>
              <a:fillRect l="0" t="0" r="0" b="0"/>
            </a:stretch>
          </a:blipFill>
        </p:spPr>
      </p:sp>
      <p:sp>
        <p:nvSpPr>
          <p:cNvPr name="Freeform 12" id="12"/>
          <p:cNvSpPr/>
          <p:nvPr/>
        </p:nvSpPr>
        <p:spPr>
          <a:xfrm flipH="false" flipV="false" rot="0">
            <a:off x="5936862" y="3772193"/>
            <a:ext cx="5564876" cy="3597708"/>
          </a:xfrm>
          <a:custGeom>
            <a:avLst/>
            <a:gdLst/>
            <a:ahLst/>
            <a:cxnLst/>
            <a:rect r="r" b="b" t="t" l="l"/>
            <a:pathLst>
              <a:path h="3597708" w="5564876">
                <a:moveTo>
                  <a:pt x="0" y="0"/>
                </a:moveTo>
                <a:lnTo>
                  <a:pt x="5564877" y="0"/>
                </a:lnTo>
                <a:lnTo>
                  <a:pt x="5564877" y="3597708"/>
                </a:lnTo>
                <a:lnTo>
                  <a:pt x="0" y="3597708"/>
                </a:lnTo>
                <a:lnTo>
                  <a:pt x="0" y="0"/>
                </a:lnTo>
                <a:close/>
              </a:path>
            </a:pathLst>
          </a:custGeom>
          <a:blipFill>
            <a:blip r:embed="rId9"/>
            <a:stretch>
              <a:fillRect l="0" t="0" r="0" b="0"/>
            </a:stretch>
          </a:blipFill>
        </p:spPr>
      </p:sp>
      <p:sp>
        <p:nvSpPr>
          <p:cNvPr name="TextBox 13" id="13"/>
          <p:cNvSpPr txBox="true"/>
          <p:nvPr/>
        </p:nvSpPr>
        <p:spPr>
          <a:xfrm rot="0">
            <a:off x="1028700" y="886129"/>
            <a:ext cx="16230600" cy="1210929"/>
          </a:xfrm>
          <a:prstGeom prst="rect">
            <a:avLst/>
          </a:prstGeom>
        </p:spPr>
        <p:txBody>
          <a:bodyPr anchor="t" rtlCol="false" tIns="0" lIns="0" bIns="0" rIns="0">
            <a:spAutoFit/>
          </a:bodyPr>
          <a:lstStyle/>
          <a:p>
            <a:pPr marL="0" indent="0" lvl="0">
              <a:lnSpc>
                <a:spcPts val="9800"/>
              </a:lnSpc>
              <a:spcBef>
                <a:spcPct val="0"/>
              </a:spcBef>
            </a:pPr>
            <a:r>
              <a:rPr lang="en-US" sz="7000">
                <a:solidFill>
                  <a:srgbClr val="F0F9FA"/>
                </a:solidFill>
                <a:latin typeface="Cocomat Pro Bold"/>
              </a:rPr>
              <a:t>Model Evaluation-Visualization</a:t>
            </a:r>
          </a:p>
        </p:txBody>
      </p:sp>
      <p:sp>
        <p:nvSpPr>
          <p:cNvPr name="TextBox 14" id="14"/>
          <p:cNvSpPr txBox="true"/>
          <p:nvPr/>
        </p:nvSpPr>
        <p:spPr>
          <a:xfrm rot="0">
            <a:off x="1028700" y="2030384"/>
            <a:ext cx="15918925" cy="1017366"/>
          </a:xfrm>
          <a:prstGeom prst="rect">
            <a:avLst/>
          </a:prstGeom>
        </p:spPr>
        <p:txBody>
          <a:bodyPr anchor="t" rtlCol="false" tIns="0" lIns="0" bIns="0" rIns="0">
            <a:spAutoFit/>
          </a:bodyPr>
          <a:lstStyle/>
          <a:p>
            <a:pPr>
              <a:lnSpc>
                <a:spcPts val="4062"/>
              </a:lnSpc>
              <a:spcBef>
                <a:spcPct val="0"/>
              </a:spcBef>
            </a:pPr>
            <a:r>
              <a:rPr lang="en-US" sz="2902">
                <a:solidFill>
                  <a:srgbClr val="FFFFFF"/>
                </a:solidFill>
                <a:latin typeface="Raleway Semi-Bold"/>
              </a:rPr>
              <a:t>Evaluate models easily and more user friendly by utilizing visualization methods to display Confusion Matrics, Learning curve, ROC, AUC, etc </a:t>
            </a:r>
          </a:p>
        </p:txBody>
      </p:sp>
      <p:sp>
        <p:nvSpPr>
          <p:cNvPr name="TextBox 15" id="15"/>
          <p:cNvSpPr txBox="true"/>
          <p:nvPr/>
        </p:nvSpPr>
        <p:spPr>
          <a:xfrm rot="0">
            <a:off x="1031699" y="3195661"/>
            <a:ext cx="15918925" cy="505164"/>
          </a:xfrm>
          <a:prstGeom prst="rect">
            <a:avLst/>
          </a:prstGeom>
        </p:spPr>
        <p:txBody>
          <a:bodyPr anchor="t" rtlCol="false" tIns="0" lIns="0" bIns="0" rIns="0">
            <a:spAutoFit/>
          </a:bodyPr>
          <a:lstStyle/>
          <a:p>
            <a:pPr>
              <a:lnSpc>
                <a:spcPts val="4062"/>
              </a:lnSpc>
              <a:spcBef>
                <a:spcPct val="0"/>
              </a:spcBef>
            </a:pPr>
            <a:r>
              <a:rPr lang="en-US" sz="2902">
                <a:solidFill>
                  <a:srgbClr val="FFFFFF"/>
                </a:solidFill>
                <a:latin typeface="Raleway Semi-Bold"/>
              </a:rPr>
              <a:t>For example, in the case of the KNN model,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32D59"/>
        </a:solidFill>
      </p:bgPr>
    </p:bg>
    <p:spTree>
      <p:nvGrpSpPr>
        <p:cNvPr id="1" name=""/>
        <p:cNvGrpSpPr/>
        <p:nvPr/>
      </p:nvGrpSpPr>
      <p:grpSpPr>
        <a:xfrm>
          <a:off x="0" y="0"/>
          <a:ext cx="0" cy="0"/>
          <a:chOff x="0" y="0"/>
          <a:chExt cx="0" cy="0"/>
        </a:xfrm>
      </p:grpSpPr>
      <p:sp>
        <p:nvSpPr>
          <p:cNvPr name="Freeform 2" id="2"/>
          <p:cNvSpPr/>
          <p:nvPr/>
        </p:nvSpPr>
        <p:spPr>
          <a:xfrm flipH="false" flipV="false" rot="0">
            <a:off x="9584017" y="7150782"/>
            <a:ext cx="8703983" cy="3136218"/>
          </a:xfrm>
          <a:custGeom>
            <a:avLst/>
            <a:gdLst/>
            <a:ahLst/>
            <a:cxnLst/>
            <a:rect r="r" b="b" t="t" l="l"/>
            <a:pathLst>
              <a:path h="3136218" w="8703983">
                <a:moveTo>
                  <a:pt x="0" y="0"/>
                </a:moveTo>
                <a:lnTo>
                  <a:pt x="8703983" y="0"/>
                </a:lnTo>
                <a:lnTo>
                  <a:pt x="8703983" y="3136218"/>
                </a:lnTo>
                <a:lnTo>
                  <a:pt x="0" y="3136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5530" y="7441269"/>
            <a:ext cx="2445756" cy="3410921"/>
          </a:xfrm>
          <a:custGeom>
            <a:avLst/>
            <a:gdLst/>
            <a:ahLst/>
            <a:cxnLst/>
            <a:rect r="r" b="b" t="t" l="l"/>
            <a:pathLst>
              <a:path h="3410921" w="2445756">
                <a:moveTo>
                  <a:pt x="0" y="0"/>
                </a:moveTo>
                <a:lnTo>
                  <a:pt x="2445756" y="0"/>
                </a:lnTo>
                <a:lnTo>
                  <a:pt x="2445756" y="3410921"/>
                </a:lnTo>
                <a:lnTo>
                  <a:pt x="0" y="3410921"/>
                </a:lnTo>
                <a:lnTo>
                  <a:pt x="0" y="0"/>
                </a:lnTo>
                <a:close/>
              </a:path>
            </a:pathLst>
          </a:custGeom>
          <a:blipFill>
            <a:blip r:embed="rId4"/>
            <a:stretch>
              <a:fillRect l="0" t="0" r="0" b="0"/>
            </a:stretch>
          </a:blipFill>
        </p:spPr>
      </p:sp>
      <p:sp>
        <p:nvSpPr>
          <p:cNvPr name="Freeform 4" id="4"/>
          <p:cNvSpPr/>
          <p:nvPr/>
        </p:nvSpPr>
        <p:spPr>
          <a:xfrm flipH="true" flipV="false" rot="0">
            <a:off x="15258854" y="5857366"/>
            <a:ext cx="3377542" cy="4710414"/>
          </a:xfrm>
          <a:custGeom>
            <a:avLst/>
            <a:gdLst/>
            <a:ahLst/>
            <a:cxnLst/>
            <a:rect r="r" b="b" t="t" l="l"/>
            <a:pathLst>
              <a:path h="4710414" w="3377542">
                <a:moveTo>
                  <a:pt x="3377541" y="0"/>
                </a:moveTo>
                <a:lnTo>
                  <a:pt x="0" y="0"/>
                </a:lnTo>
                <a:lnTo>
                  <a:pt x="0" y="4710415"/>
                </a:lnTo>
                <a:lnTo>
                  <a:pt x="3377541" y="4710415"/>
                </a:lnTo>
                <a:lnTo>
                  <a:pt x="3377541" y="0"/>
                </a:lnTo>
                <a:close/>
              </a:path>
            </a:pathLst>
          </a:custGeom>
          <a:blipFill>
            <a:blip r:embed="rId4"/>
            <a:stretch>
              <a:fillRect l="0" t="0" r="0" b="0"/>
            </a:stretch>
          </a:blipFill>
        </p:spPr>
      </p:sp>
      <p:grpSp>
        <p:nvGrpSpPr>
          <p:cNvPr name="Group 5" id="5"/>
          <p:cNvGrpSpPr/>
          <p:nvPr/>
        </p:nvGrpSpPr>
        <p:grpSpPr>
          <a:xfrm rot="0">
            <a:off x="0" y="8464119"/>
            <a:ext cx="2063399" cy="1834890"/>
            <a:chOff x="0" y="0"/>
            <a:chExt cx="2751198" cy="2446520"/>
          </a:xfrm>
        </p:grpSpPr>
        <p:sp>
          <p:nvSpPr>
            <p:cNvPr name="Freeform 6" id="6"/>
            <p:cNvSpPr/>
            <p:nvPr/>
          </p:nvSpPr>
          <p:spPr>
            <a:xfrm flipH="false" flipV="false" rot="0">
              <a:off x="0" y="1163777"/>
              <a:ext cx="1229830" cy="1282744"/>
            </a:xfrm>
            <a:custGeom>
              <a:avLst/>
              <a:gdLst/>
              <a:ahLst/>
              <a:cxnLst/>
              <a:rect r="r" b="b" t="t" l="l"/>
              <a:pathLst>
                <a:path h="1282744" w="1229830">
                  <a:moveTo>
                    <a:pt x="0" y="0"/>
                  </a:moveTo>
                  <a:lnTo>
                    <a:pt x="1229830" y="0"/>
                  </a:lnTo>
                  <a:lnTo>
                    <a:pt x="1229830" y="1282743"/>
                  </a:lnTo>
                  <a:lnTo>
                    <a:pt x="0" y="1282743"/>
                  </a:lnTo>
                  <a:lnTo>
                    <a:pt x="0" y="0"/>
                  </a:lnTo>
                  <a:close/>
                </a:path>
              </a:pathLst>
            </a:custGeom>
            <a:blipFill>
              <a:blip r:embed="rId5"/>
              <a:stretch>
                <a:fillRect l="0" t="0" r="0" b="0"/>
              </a:stretch>
            </a:blipFill>
          </p:spPr>
        </p:sp>
        <p:sp>
          <p:nvSpPr>
            <p:cNvPr name="Freeform 7" id="7"/>
            <p:cNvSpPr/>
            <p:nvPr/>
          </p:nvSpPr>
          <p:spPr>
            <a:xfrm flipH="false" flipV="false" rot="0">
              <a:off x="1621141" y="0"/>
              <a:ext cx="809733" cy="844572"/>
            </a:xfrm>
            <a:custGeom>
              <a:avLst/>
              <a:gdLst/>
              <a:ahLst/>
              <a:cxnLst/>
              <a:rect r="r" b="b" t="t" l="l"/>
              <a:pathLst>
                <a:path h="844572" w="809733">
                  <a:moveTo>
                    <a:pt x="0" y="0"/>
                  </a:moveTo>
                  <a:lnTo>
                    <a:pt x="809733" y="0"/>
                  </a:lnTo>
                  <a:lnTo>
                    <a:pt x="809733" y="844572"/>
                  </a:lnTo>
                  <a:lnTo>
                    <a:pt x="0" y="844572"/>
                  </a:lnTo>
                  <a:lnTo>
                    <a:pt x="0" y="0"/>
                  </a:lnTo>
                  <a:close/>
                </a:path>
              </a:pathLst>
            </a:custGeom>
            <a:blipFill>
              <a:blip r:embed="rId5"/>
              <a:stretch>
                <a:fillRect l="0" t="0" r="0" b="0"/>
              </a:stretch>
            </a:blipFill>
          </p:spPr>
        </p:sp>
        <p:sp>
          <p:nvSpPr>
            <p:cNvPr name="Freeform 8" id="8"/>
            <p:cNvSpPr/>
            <p:nvPr/>
          </p:nvSpPr>
          <p:spPr>
            <a:xfrm flipH="false" flipV="false" rot="0">
              <a:off x="2110551" y="1060285"/>
              <a:ext cx="640647" cy="668211"/>
            </a:xfrm>
            <a:custGeom>
              <a:avLst/>
              <a:gdLst/>
              <a:ahLst/>
              <a:cxnLst/>
              <a:rect r="r" b="b" t="t" l="l"/>
              <a:pathLst>
                <a:path h="668211" w="640647">
                  <a:moveTo>
                    <a:pt x="0" y="0"/>
                  </a:moveTo>
                  <a:lnTo>
                    <a:pt x="640647" y="0"/>
                  </a:lnTo>
                  <a:lnTo>
                    <a:pt x="640647" y="668211"/>
                  </a:lnTo>
                  <a:lnTo>
                    <a:pt x="0" y="668211"/>
                  </a:lnTo>
                  <a:lnTo>
                    <a:pt x="0" y="0"/>
                  </a:lnTo>
                  <a:close/>
                </a:path>
              </a:pathLst>
            </a:custGeom>
            <a:blipFill>
              <a:blip r:embed="rId5"/>
              <a:stretch>
                <a:fillRect l="0" t="0" r="0" b="0"/>
              </a:stretch>
            </a:blipFill>
          </p:spPr>
        </p:sp>
      </p:grpSp>
      <p:sp>
        <p:nvSpPr>
          <p:cNvPr name="Freeform 9" id="9"/>
          <p:cNvSpPr/>
          <p:nvPr/>
        </p:nvSpPr>
        <p:spPr>
          <a:xfrm flipH="false" flipV="false" rot="0">
            <a:off x="2063399" y="8885019"/>
            <a:ext cx="1399030" cy="1401981"/>
          </a:xfrm>
          <a:custGeom>
            <a:avLst/>
            <a:gdLst/>
            <a:ahLst/>
            <a:cxnLst/>
            <a:rect r="r" b="b" t="t" l="l"/>
            <a:pathLst>
              <a:path h="1401981" w="1399030">
                <a:moveTo>
                  <a:pt x="0" y="0"/>
                </a:moveTo>
                <a:lnTo>
                  <a:pt x="1399029" y="0"/>
                </a:lnTo>
                <a:lnTo>
                  <a:pt x="1399029" y="1401981"/>
                </a:lnTo>
                <a:lnTo>
                  <a:pt x="0" y="1401981"/>
                </a:lnTo>
                <a:lnTo>
                  <a:pt x="0" y="0"/>
                </a:lnTo>
                <a:close/>
              </a:path>
            </a:pathLst>
          </a:custGeom>
          <a:blipFill>
            <a:blip r:embed="rId6"/>
            <a:stretch>
              <a:fillRect l="0" t="0" r="0" b="0"/>
            </a:stretch>
          </a:blipFill>
        </p:spPr>
      </p:sp>
      <p:sp>
        <p:nvSpPr>
          <p:cNvPr name="Freeform 10" id="10"/>
          <p:cNvSpPr/>
          <p:nvPr/>
        </p:nvSpPr>
        <p:spPr>
          <a:xfrm flipH="false" flipV="false" rot="0">
            <a:off x="6349500" y="2592581"/>
            <a:ext cx="5612347" cy="3647760"/>
          </a:xfrm>
          <a:custGeom>
            <a:avLst/>
            <a:gdLst/>
            <a:ahLst/>
            <a:cxnLst/>
            <a:rect r="r" b="b" t="t" l="l"/>
            <a:pathLst>
              <a:path h="3647760" w="5612347">
                <a:moveTo>
                  <a:pt x="0" y="0"/>
                </a:moveTo>
                <a:lnTo>
                  <a:pt x="5612347" y="0"/>
                </a:lnTo>
                <a:lnTo>
                  <a:pt x="5612347" y="3647760"/>
                </a:lnTo>
                <a:lnTo>
                  <a:pt x="0" y="3647760"/>
                </a:lnTo>
                <a:lnTo>
                  <a:pt x="0" y="0"/>
                </a:lnTo>
                <a:close/>
              </a:path>
            </a:pathLst>
          </a:custGeom>
          <a:blipFill>
            <a:blip r:embed="rId7"/>
            <a:stretch>
              <a:fillRect l="0" t="0" r="0" b="0"/>
            </a:stretch>
          </a:blipFill>
        </p:spPr>
      </p:sp>
      <p:sp>
        <p:nvSpPr>
          <p:cNvPr name="Freeform 11" id="11"/>
          <p:cNvSpPr/>
          <p:nvPr/>
        </p:nvSpPr>
        <p:spPr>
          <a:xfrm flipH="false" flipV="false" rot="0">
            <a:off x="619636" y="2597181"/>
            <a:ext cx="5685585" cy="3647760"/>
          </a:xfrm>
          <a:custGeom>
            <a:avLst/>
            <a:gdLst/>
            <a:ahLst/>
            <a:cxnLst/>
            <a:rect r="r" b="b" t="t" l="l"/>
            <a:pathLst>
              <a:path h="3647760" w="5685585">
                <a:moveTo>
                  <a:pt x="0" y="0"/>
                </a:moveTo>
                <a:lnTo>
                  <a:pt x="5685585" y="0"/>
                </a:lnTo>
                <a:lnTo>
                  <a:pt x="5685585" y="3647760"/>
                </a:lnTo>
                <a:lnTo>
                  <a:pt x="0" y="3647760"/>
                </a:lnTo>
                <a:lnTo>
                  <a:pt x="0" y="0"/>
                </a:lnTo>
                <a:close/>
              </a:path>
            </a:pathLst>
          </a:custGeom>
          <a:blipFill>
            <a:blip r:embed="rId8"/>
            <a:stretch>
              <a:fillRect l="0" t="0" r="0" b="0"/>
            </a:stretch>
          </a:blipFill>
        </p:spPr>
      </p:sp>
      <p:sp>
        <p:nvSpPr>
          <p:cNvPr name="Freeform 12" id="12"/>
          <p:cNvSpPr/>
          <p:nvPr/>
        </p:nvSpPr>
        <p:spPr>
          <a:xfrm flipH="false" flipV="false" rot="0">
            <a:off x="7104132" y="6554027"/>
            <a:ext cx="4103082" cy="3317094"/>
          </a:xfrm>
          <a:custGeom>
            <a:avLst/>
            <a:gdLst/>
            <a:ahLst/>
            <a:cxnLst/>
            <a:rect r="r" b="b" t="t" l="l"/>
            <a:pathLst>
              <a:path h="3317094" w="4103082">
                <a:moveTo>
                  <a:pt x="0" y="0"/>
                </a:moveTo>
                <a:lnTo>
                  <a:pt x="4103082" y="0"/>
                </a:lnTo>
                <a:lnTo>
                  <a:pt x="4103082" y="3317093"/>
                </a:lnTo>
                <a:lnTo>
                  <a:pt x="0" y="3317093"/>
                </a:lnTo>
                <a:lnTo>
                  <a:pt x="0" y="0"/>
                </a:lnTo>
                <a:close/>
              </a:path>
            </a:pathLst>
          </a:custGeom>
          <a:blipFill>
            <a:blip r:embed="rId9"/>
            <a:stretch>
              <a:fillRect l="0" t="0" r="-4026" b="0"/>
            </a:stretch>
          </a:blipFill>
        </p:spPr>
      </p:sp>
      <p:sp>
        <p:nvSpPr>
          <p:cNvPr name="Freeform 13" id="13"/>
          <p:cNvSpPr/>
          <p:nvPr/>
        </p:nvSpPr>
        <p:spPr>
          <a:xfrm flipH="false" flipV="false" rot="0">
            <a:off x="12006126" y="2592581"/>
            <a:ext cx="5686815" cy="3656960"/>
          </a:xfrm>
          <a:custGeom>
            <a:avLst/>
            <a:gdLst/>
            <a:ahLst/>
            <a:cxnLst/>
            <a:rect r="r" b="b" t="t" l="l"/>
            <a:pathLst>
              <a:path h="3656960" w="5686815">
                <a:moveTo>
                  <a:pt x="0" y="0"/>
                </a:moveTo>
                <a:lnTo>
                  <a:pt x="5686815" y="0"/>
                </a:lnTo>
                <a:lnTo>
                  <a:pt x="5686815" y="3656960"/>
                </a:lnTo>
                <a:lnTo>
                  <a:pt x="0" y="3656960"/>
                </a:lnTo>
                <a:lnTo>
                  <a:pt x="0" y="0"/>
                </a:lnTo>
                <a:close/>
              </a:path>
            </a:pathLst>
          </a:custGeom>
          <a:blipFill>
            <a:blip r:embed="rId10"/>
            <a:stretch>
              <a:fillRect l="0" t="0" r="0" b="0"/>
            </a:stretch>
          </a:blipFill>
        </p:spPr>
      </p:sp>
      <p:sp>
        <p:nvSpPr>
          <p:cNvPr name="TextBox 14" id="14"/>
          <p:cNvSpPr txBox="true"/>
          <p:nvPr/>
        </p:nvSpPr>
        <p:spPr>
          <a:xfrm rot="0">
            <a:off x="1028700" y="886129"/>
            <a:ext cx="16230600" cy="1210929"/>
          </a:xfrm>
          <a:prstGeom prst="rect">
            <a:avLst/>
          </a:prstGeom>
        </p:spPr>
        <p:txBody>
          <a:bodyPr anchor="t" rtlCol="false" tIns="0" lIns="0" bIns="0" rIns="0">
            <a:spAutoFit/>
          </a:bodyPr>
          <a:lstStyle/>
          <a:p>
            <a:pPr marL="0" indent="0" lvl="0">
              <a:lnSpc>
                <a:spcPts val="9800"/>
              </a:lnSpc>
              <a:spcBef>
                <a:spcPct val="0"/>
              </a:spcBef>
            </a:pPr>
            <a:r>
              <a:rPr lang="en-US" sz="7000">
                <a:solidFill>
                  <a:srgbClr val="F0F9FA"/>
                </a:solidFill>
                <a:latin typeface="Cocomat Pro Bold"/>
              </a:rPr>
              <a:t>Model Evaluation-Visualization</a:t>
            </a:r>
          </a:p>
        </p:txBody>
      </p:sp>
      <p:sp>
        <p:nvSpPr>
          <p:cNvPr name="TextBox 15" id="15"/>
          <p:cNvSpPr txBox="true"/>
          <p:nvPr/>
        </p:nvSpPr>
        <p:spPr>
          <a:xfrm rot="0">
            <a:off x="1031699" y="2063442"/>
            <a:ext cx="15918925" cy="505164"/>
          </a:xfrm>
          <a:prstGeom prst="rect">
            <a:avLst/>
          </a:prstGeom>
        </p:spPr>
        <p:txBody>
          <a:bodyPr anchor="t" rtlCol="false" tIns="0" lIns="0" bIns="0" rIns="0">
            <a:spAutoFit/>
          </a:bodyPr>
          <a:lstStyle/>
          <a:p>
            <a:pPr>
              <a:lnSpc>
                <a:spcPts val="4062"/>
              </a:lnSpc>
              <a:spcBef>
                <a:spcPct val="0"/>
              </a:spcBef>
            </a:pPr>
            <a:r>
              <a:rPr lang="en-US" sz="2902">
                <a:solidFill>
                  <a:srgbClr val="FFFFFF"/>
                </a:solidFill>
                <a:latin typeface="Raleway Semi-Bold"/>
              </a:rPr>
              <a:t>You can also compare all models easily by plotting them in a single graph: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32D59"/>
        </a:solidFill>
      </p:bgPr>
    </p:bg>
    <p:spTree>
      <p:nvGrpSpPr>
        <p:cNvPr id="1" name=""/>
        <p:cNvGrpSpPr/>
        <p:nvPr/>
      </p:nvGrpSpPr>
      <p:grpSpPr>
        <a:xfrm>
          <a:off x="0" y="0"/>
          <a:ext cx="0" cy="0"/>
          <a:chOff x="0" y="0"/>
          <a:chExt cx="0" cy="0"/>
        </a:xfrm>
      </p:grpSpPr>
      <p:sp>
        <p:nvSpPr>
          <p:cNvPr name="Freeform 2" id="2"/>
          <p:cNvSpPr/>
          <p:nvPr/>
        </p:nvSpPr>
        <p:spPr>
          <a:xfrm flipH="false" flipV="false" rot="0">
            <a:off x="9584017" y="7150782"/>
            <a:ext cx="8703983" cy="3136218"/>
          </a:xfrm>
          <a:custGeom>
            <a:avLst/>
            <a:gdLst/>
            <a:ahLst/>
            <a:cxnLst/>
            <a:rect r="r" b="b" t="t" l="l"/>
            <a:pathLst>
              <a:path h="3136218" w="8703983">
                <a:moveTo>
                  <a:pt x="0" y="0"/>
                </a:moveTo>
                <a:lnTo>
                  <a:pt x="8703983" y="0"/>
                </a:lnTo>
                <a:lnTo>
                  <a:pt x="8703983" y="3136218"/>
                </a:lnTo>
                <a:lnTo>
                  <a:pt x="0" y="3136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5530" y="7441269"/>
            <a:ext cx="2445756" cy="3410921"/>
          </a:xfrm>
          <a:custGeom>
            <a:avLst/>
            <a:gdLst/>
            <a:ahLst/>
            <a:cxnLst/>
            <a:rect r="r" b="b" t="t" l="l"/>
            <a:pathLst>
              <a:path h="3410921" w="2445756">
                <a:moveTo>
                  <a:pt x="0" y="0"/>
                </a:moveTo>
                <a:lnTo>
                  <a:pt x="2445756" y="0"/>
                </a:lnTo>
                <a:lnTo>
                  <a:pt x="2445756" y="3410921"/>
                </a:lnTo>
                <a:lnTo>
                  <a:pt x="0" y="3410921"/>
                </a:lnTo>
                <a:lnTo>
                  <a:pt x="0" y="0"/>
                </a:lnTo>
                <a:close/>
              </a:path>
            </a:pathLst>
          </a:custGeom>
          <a:blipFill>
            <a:blip r:embed="rId4"/>
            <a:stretch>
              <a:fillRect l="0" t="0" r="0" b="0"/>
            </a:stretch>
          </a:blipFill>
        </p:spPr>
      </p:sp>
      <p:sp>
        <p:nvSpPr>
          <p:cNvPr name="Freeform 4" id="4"/>
          <p:cNvSpPr/>
          <p:nvPr/>
        </p:nvSpPr>
        <p:spPr>
          <a:xfrm flipH="true" flipV="false" rot="0">
            <a:off x="15258854" y="5857366"/>
            <a:ext cx="3377542" cy="4710414"/>
          </a:xfrm>
          <a:custGeom>
            <a:avLst/>
            <a:gdLst/>
            <a:ahLst/>
            <a:cxnLst/>
            <a:rect r="r" b="b" t="t" l="l"/>
            <a:pathLst>
              <a:path h="4710414" w="3377542">
                <a:moveTo>
                  <a:pt x="3377541" y="0"/>
                </a:moveTo>
                <a:lnTo>
                  <a:pt x="0" y="0"/>
                </a:lnTo>
                <a:lnTo>
                  <a:pt x="0" y="4710415"/>
                </a:lnTo>
                <a:lnTo>
                  <a:pt x="3377541" y="4710415"/>
                </a:lnTo>
                <a:lnTo>
                  <a:pt x="3377541" y="0"/>
                </a:lnTo>
                <a:close/>
              </a:path>
            </a:pathLst>
          </a:custGeom>
          <a:blipFill>
            <a:blip r:embed="rId4"/>
            <a:stretch>
              <a:fillRect l="0" t="0" r="0" b="0"/>
            </a:stretch>
          </a:blipFill>
        </p:spPr>
      </p:sp>
      <p:grpSp>
        <p:nvGrpSpPr>
          <p:cNvPr name="Group 5" id="5"/>
          <p:cNvGrpSpPr/>
          <p:nvPr/>
        </p:nvGrpSpPr>
        <p:grpSpPr>
          <a:xfrm rot="0">
            <a:off x="0" y="8464119"/>
            <a:ext cx="2063399" cy="1834890"/>
            <a:chOff x="0" y="0"/>
            <a:chExt cx="2751198" cy="2446520"/>
          </a:xfrm>
        </p:grpSpPr>
        <p:sp>
          <p:nvSpPr>
            <p:cNvPr name="Freeform 6" id="6"/>
            <p:cNvSpPr/>
            <p:nvPr/>
          </p:nvSpPr>
          <p:spPr>
            <a:xfrm flipH="false" flipV="false" rot="0">
              <a:off x="0" y="1163777"/>
              <a:ext cx="1229830" cy="1282744"/>
            </a:xfrm>
            <a:custGeom>
              <a:avLst/>
              <a:gdLst/>
              <a:ahLst/>
              <a:cxnLst/>
              <a:rect r="r" b="b" t="t" l="l"/>
              <a:pathLst>
                <a:path h="1282744" w="1229830">
                  <a:moveTo>
                    <a:pt x="0" y="0"/>
                  </a:moveTo>
                  <a:lnTo>
                    <a:pt x="1229830" y="0"/>
                  </a:lnTo>
                  <a:lnTo>
                    <a:pt x="1229830" y="1282743"/>
                  </a:lnTo>
                  <a:lnTo>
                    <a:pt x="0" y="1282743"/>
                  </a:lnTo>
                  <a:lnTo>
                    <a:pt x="0" y="0"/>
                  </a:lnTo>
                  <a:close/>
                </a:path>
              </a:pathLst>
            </a:custGeom>
            <a:blipFill>
              <a:blip r:embed="rId5"/>
              <a:stretch>
                <a:fillRect l="0" t="0" r="0" b="0"/>
              </a:stretch>
            </a:blipFill>
          </p:spPr>
        </p:sp>
        <p:sp>
          <p:nvSpPr>
            <p:cNvPr name="Freeform 7" id="7"/>
            <p:cNvSpPr/>
            <p:nvPr/>
          </p:nvSpPr>
          <p:spPr>
            <a:xfrm flipH="false" flipV="false" rot="0">
              <a:off x="1621141" y="0"/>
              <a:ext cx="809733" cy="844572"/>
            </a:xfrm>
            <a:custGeom>
              <a:avLst/>
              <a:gdLst/>
              <a:ahLst/>
              <a:cxnLst/>
              <a:rect r="r" b="b" t="t" l="l"/>
              <a:pathLst>
                <a:path h="844572" w="809733">
                  <a:moveTo>
                    <a:pt x="0" y="0"/>
                  </a:moveTo>
                  <a:lnTo>
                    <a:pt x="809733" y="0"/>
                  </a:lnTo>
                  <a:lnTo>
                    <a:pt x="809733" y="844572"/>
                  </a:lnTo>
                  <a:lnTo>
                    <a:pt x="0" y="844572"/>
                  </a:lnTo>
                  <a:lnTo>
                    <a:pt x="0" y="0"/>
                  </a:lnTo>
                  <a:close/>
                </a:path>
              </a:pathLst>
            </a:custGeom>
            <a:blipFill>
              <a:blip r:embed="rId5"/>
              <a:stretch>
                <a:fillRect l="0" t="0" r="0" b="0"/>
              </a:stretch>
            </a:blipFill>
          </p:spPr>
        </p:sp>
        <p:sp>
          <p:nvSpPr>
            <p:cNvPr name="Freeform 8" id="8"/>
            <p:cNvSpPr/>
            <p:nvPr/>
          </p:nvSpPr>
          <p:spPr>
            <a:xfrm flipH="false" flipV="false" rot="0">
              <a:off x="2110551" y="1060285"/>
              <a:ext cx="640647" cy="668211"/>
            </a:xfrm>
            <a:custGeom>
              <a:avLst/>
              <a:gdLst/>
              <a:ahLst/>
              <a:cxnLst/>
              <a:rect r="r" b="b" t="t" l="l"/>
              <a:pathLst>
                <a:path h="668211" w="640647">
                  <a:moveTo>
                    <a:pt x="0" y="0"/>
                  </a:moveTo>
                  <a:lnTo>
                    <a:pt x="640647" y="0"/>
                  </a:lnTo>
                  <a:lnTo>
                    <a:pt x="640647" y="668211"/>
                  </a:lnTo>
                  <a:lnTo>
                    <a:pt x="0" y="668211"/>
                  </a:lnTo>
                  <a:lnTo>
                    <a:pt x="0" y="0"/>
                  </a:lnTo>
                  <a:close/>
                </a:path>
              </a:pathLst>
            </a:custGeom>
            <a:blipFill>
              <a:blip r:embed="rId5"/>
              <a:stretch>
                <a:fillRect l="0" t="0" r="0" b="0"/>
              </a:stretch>
            </a:blipFill>
          </p:spPr>
        </p:sp>
      </p:grpSp>
      <p:sp>
        <p:nvSpPr>
          <p:cNvPr name="Freeform 9" id="9"/>
          <p:cNvSpPr/>
          <p:nvPr/>
        </p:nvSpPr>
        <p:spPr>
          <a:xfrm flipH="false" flipV="false" rot="0">
            <a:off x="2063399" y="8885019"/>
            <a:ext cx="1399030" cy="1401981"/>
          </a:xfrm>
          <a:custGeom>
            <a:avLst/>
            <a:gdLst/>
            <a:ahLst/>
            <a:cxnLst/>
            <a:rect r="r" b="b" t="t" l="l"/>
            <a:pathLst>
              <a:path h="1401981" w="1399030">
                <a:moveTo>
                  <a:pt x="0" y="0"/>
                </a:moveTo>
                <a:lnTo>
                  <a:pt x="1399029" y="0"/>
                </a:lnTo>
                <a:lnTo>
                  <a:pt x="1399029" y="1401981"/>
                </a:lnTo>
                <a:lnTo>
                  <a:pt x="0" y="1401981"/>
                </a:lnTo>
                <a:lnTo>
                  <a:pt x="0" y="0"/>
                </a:lnTo>
                <a:close/>
              </a:path>
            </a:pathLst>
          </a:custGeom>
          <a:blipFill>
            <a:blip r:embed="rId6"/>
            <a:stretch>
              <a:fillRect l="0" t="0" r="0" b="0"/>
            </a:stretch>
          </a:blipFill>
        </p:spPr>
      </p:sp>
      <p:sp>
        <p:nvSpPr>
          <p:cNvPr name="Freeform 10" id="10"/>
          <p:cNvSpPr/>
          <p:nvPr/>
        </p:nvSpPr>
        <p:spPr>
          <a:xfrm flipH="false" flipV="false" rot="0">
            <a:off x="1028700" y="7003348"/>
            <a:ext cx="12077279" cy="974697"/>
          </a:xfrm>
          <a:custGeom>
            <a:avLst/>
            <a:gdLst/>
            <a:ahLst/>
            <a:cxnLst/>
            <a:rect r="r" b="b" t="t" l="l"/>
            <a:pathLst>
              <a:path h="974697" w="12077279">
                <a:moveTo>
                  <a:pt x="0" y="0"/>
                </a:moveTo>
                <a:lnTo>
                  <a:pt x="12077279" y="0"/>
                </a:lnTo>
                <a:lnTo>
                  <a:pt x="12077279" y="974696"/>
                </a:lnTo>
                <a:lnTo>
                  <a:pt x="0" y="974696"/>
                </a:lnTo>
                <a:lnTo>
                  <a:pt x="0" y="0"/>
                </a:lnTo>
                <a:close/>
              </a:path>
            </a:pathLst>
          </a:custGeom>
          <a:blipFill>
            <a:blip r:embed="rId7"/>
            <a:stretch>
              <a:fillRect l="0" t="0" r="0" b="0"/>
            </a:stretch>
          </a:blipFill>
        </p:spPr>
      </p:sp>
      <p:sp>
        <p:nvSpPr>
          <p:cNvPr name="Freeform 11" id="11"/>
          <p:cNvSpPr/>
          <p:nvPr/>
        </p:nvSpPr>
        <p:spPr>
          <a:xfrm flipH="false" flipV="false" rot="0">
            <a:off x="1031699" y="4002477"/>
            <a:ext cx="12045094" cy="836936"/>
          </a:xfrm>
          <a:custGeom>
            <a:avLst/>
            <a:gdLst/>
            <a:ahLst/>
            <a:cxnLst/>
            <a:rect r="r" b="b" t="t" l="l"/>
            <a:pathLst>
              <a:path h="836936" w="12045094">
                <a:moveTo>
                  <a:pt x="0" y="0"/>
                </a:moveTo>
                <a:lnTo>
                  <a:pt x="12045095" y="0"/>
                </a:lnTo>
                <a:lnTo>
                  <a:pt x="12045095" y="836936"/>
                </a:lnTo>
                <a:lnTo>
                  <a:pt x="0" y="836936"/>
                </a:lnTo>
                <a:lnTo>
                  <a:pt x="0" y="0"/>
                </a:lnTo>
                <a:close/>
              </a:path>
            </a:pathLst>
          </a:custGeom>
          <a:blipFill>
            <a:blip r:embed="rId8"/>
            <a:stretch>
              <a:fillRect l="0" t="0" r="0" b="0"/>
            </a:stretch>
          </a:blipFill>
        </p:spPr>
      </p:sp>
      <p:sp>
        <p:nvSpPr>
          <p:cNvPr name="Freeform 12" id="12"/>
          <p:cNvSpPr/>
          <p:nvPr/>
        </p:nvSpPr>
        <p:spPr>
          <a:xfrm flipH="false" flipV="false" rot="0">
            <a:off x="1031699" y="8488165"/>
            <a:ext cx="8881074" cy="1664724"/>
          </a:xfrm>
          <a:custGeom>
            <a:avLst/>
            <a:gdLst/>
            <a:ahLst/>
            <a:cxnLst/>
            <a:rect r="r" b="b" t="t" l="l"/>
            <a:pathLst>
              <a:path h="1664724" w="8881074">
                <a:moveTo>
                  <a:pt x="0" y="0"/>
                </a:moveTo>
                <a:lnTo>
                  <a:pt x="8881075" y="0"/>
                </a:lnTo>
                <a:lnTo>
                  <a:pt x="8881075" y="1664724"/>
                </a:lnTo>
                <a:lnTo>
                  <a:pt x="0" y="1664724"/>
                </a:lnTo>
                <a:lnTo>
                  <a:pt x="0" y="0"/>
                </a:lnTo>
                <a:close/>
              </a:path>
            </a:pathLst>
          </a:custGeom>
          <a:blipFill>
            <a:blip r:embed="rId9"/>
            <a:stretch>
              <a:fillRect l="0" t="0" r="0" b="0"/>
            </a:stretch>
          </a:blipFill>
        </p:spPr>
      </p:sp>
      <p:sp>
        <p:nvSpPr>
          <p:cNvPr name="Freeform 13" id="13"/>
          <p:cNvSpPr/>
          <p:nvPr/>
        </p:nvSpPr>
        <p:spPr>
          <a:xfrm flipH="false" flipV="false" rot="0">
            <a:off x="1031699" y="5308408"/>
            <a:ext cx="7649626" cy="1302654"/>
          </a:xfrm>
          <a:custGeom>
            <a:avLst/>
            <a:gdLst/>
            <a:ahLst/>
            <a:cxnLst/>
            <a:rect r="r" b="b" t="t" l="l"/>
            <a:pathLst>
              <a:path h="1302654" w="7649626">
                <a:moveTo>
                  <a:pt x="0" y="0"/>
                </a:moveTo>
                <a:lnTo>
                  <a:pt x="7649626" y="0"/>
                </a:lnTo>
                <a:lnTo>
                  <a:pt x="7649626" y="1302654"/>
                </a:lnTo>
                <a:lnTo>
                  <a:pt x="0" y="1302654"/>
                </a:lnTo>
                <a:lnTo>
                  <a:pt x="0" y="0"/>
                </a:lnTo>
                <a:close/>
              </a:path>
            </a:pathLst>
          </a:custGeom>
          <a:blipFill>
            <a:blip r:embed="rId10"/>
            <a:stretch>
              <a:fillRect l="0" t="0" r="0" b="0"/>
            </a:stretch>
          </a:blipFill>
        </p:spPr>
      </p:sp>
      <p:sp>
        <p:nvSpPr>
          <p:cNvPr name="Freeform 14" id="14"/>
          <p:cNvSpPr/>
          <p:nvPr/>
        </p:nvSpPr>
        <p:spPr>
          <a:xfrm flipH="false" flipV="false" rot="0">
            <a:off x="10156653" y="8774856"/>
            <a:ext cx="7977785" cy="1378033"/>
          </a:xfrm>
          <a:custGeom>
            <a:avLst/>
            <a:gdLst/>
            <a:ahLst/>
            <a:cxnLst/>
            <a:rect r="r" b="b" t="t" l="l"/>
            <a:pathLst>
              <a:path h="1378033" w="7977785">
                <a:moveTo>
                  <a:pt x="0" y="0"/>
                </a:moveTo>
                <a:lnTo>
                  <a:pt x="7977785" y="0"/>
                </a:lnTo>
                <a:lnTo>
                  <a:pt x="7977785" y="1378033"/>
                </a:lnTo>
                <a:lnTo>
                  <a:pt x="0" y="1378033"/>
                </a:lnTo>
                <a:lnTo>
                  <a:pt x="0" y="0"/>
                </a:lnTo>
                <a:close/>
              </a:path>
            </a:pathLst>
          </a:custGeom>
          <a:blipFill>
            <a:blip r:embed="rId11"/>
            <a:stretch>
              <a:fillRect l="0" t="0" r="0" b="0"/>
            </a:stretch>
          </a:blipFill>
        </p:spPr>
      </p:sp>
      <p:sp>
        <p:nvSpPr>
          <p:cNvPr name="TextBox 15" id="15"/>
          <p:cNvSpPr txBox="true"/>
          <p:nvPr/>
        </p:nvSpPr>
        <p:spPr>
          <a:xfrm rot="0">
            <a:off x="1028700" y="886129"/>
            <a:ext cx="17259300" cy="1210929"/>
          </a:xfrm>
          <a:prstGeom prst="rect">
            <a:avLst/>
          </a:prstGeom>
        </p:spPr>
        <p:txBody>
          <a:bodyPr anchor="t" rtlCol="false" tIns="0" lIns="0" bIns="0" rIns="0">
            <a:spAutoFit/>
          </a:bodyPr>
          <a:lstStyle/>
          <a:p>
            <a:pPr marL="0" indent="0" lvl="0">
              <a:lnSpc>
                <a:spcPts val="9800"/>
              </a:lnSpc>
              <a:spcBef>
                <a:spcPct val="0"/>
              </a:spcBef>
            </a:pPr>
            <a:r>
              <a:rPr lang="en-US" sz="7000">
                <a:solidFill>
                  <a:srgbClr val="F0F9FA"/>
                </a:solidFill>
                <a:latin typeface="Cocomat Pro Bold"/>
              </a:rPr>
              <a:t>Model Improvements-HyperParameter</a:t>
            </a:r>
          </a:p>
        </p:txBody>
      </p:sp>
      <p:sp>
        <p:nvSpPr>
          <p:cNvPr name="TextBox 16" id="16"/>
          <p:cNvSpPr txBox="true"/>
          <p:nvPr/>
        </p:nvSpPr>
        <p:spPr>
          <a:xfrm rot="0">
            <a:off x="1028700" y="2288503"/>
            <a:ext cx="16230600" cy="1017366"/>
          </a:xfrm>
          <a:prstGeom prst="rect">
            <a:avLst/>
          </a:prstGeom>
        </p:spPr>
        <p:txBody>
          <a:bodyPr anchor="t" rtlCol="false" tIns="0" lIns="0" bIns="0" rIns="0">
            <a:spAutoFit/>
          </a:bodyPr>
          <a:lstStyle/>
          <a:p>
            <a:pPr>
              <a:lnSpc>
                <a:spcPts val="4062"/>
              </a:lnSpc>
              <a:spcBef>
                <a:spcPct val="0"/>
              </a:spcBef>
            </a:pPr>
            <a:r>
              <a:rPr lang="en-US" sz="2902">
                <a:solidFill>
                  <a:srgbClr val="FFFFFF"/>
                </a:solidFill>
                <a:latin typeface="Raleway Semi-Bold"/>
              </a:rPr>
              <a:t>After viewing the evaluation for each model respectively, I am able to decide on how we want to change our hyperparameters for each of our models. Some examples are:</a:t>
            </a:r>
          </a:p>
        </p:txBody>
      </p:sp>
      <p:sp>
        <p:nvSpPr>
          <p:cNvPr name="TextBox 17" id="17"/>
          <p:cNvSpPr txBox="true"/>
          <p:nvPr/>
        </p:nvSpPr>
        <p:spPr>
          <a:xfrm rot="0">
            <a:off x="1031699" y="4857581"/>
            <a:ext cx="15918925" cy="505164"/>
          </a:xfrm>
          <a:prstGeom prst="rect">
            <a:avLst/>
          </a:prstGeom>
        </p:spPr>
        <p:txBody>
          <a:bodyPr anchor="t" rtlCol="false" tIns="0" lIns="0" bIns="0" rIns="0">
            <a:spAutoFit/>
          </a:bodyPr>
          <a:lstStyle/>
          <a:p>
            <a:pPr>
              <a:lnSpc>
                <a:spcPts val="4062"/>
              </a:lnSpc>
              <a:spcBef>
                <a:spcPct val="0"/>
              </a:spcBef>
            </a:pPr>
            <a:r>
              <a:rPr lang="en-US" sz="2902">
                <a:solidFill>
                  <a:srgbClr val="FFFFFF"/>
                </a:solidFill>
                <a:latin typeface="Raleway Semi-Bold"/>
              </a:rPr>
              <a:t>SVC: C (regularization parameter), Kernel function, Gamma (RBF kernel parameter),etc</a:t>
            </a:r>
          </a:p>
        </p:txBody>
      </p:sp>
      <p:sp>
        <p:nvSpPr>
          <p:cNvPr name="TextBox 18" id="18"/>
          <p:cNvSpPr txBox="true"/>
          <p:nvPr/>
        </p:nvSpPr>
        <p:spPr>
          <a:xfrm rot="0">
            <a:off x="1031699" y="6544387"/>
            <a:ext cx="15918925" cy="505164"/>
          </a:xfrm>
          <a:prstGeom prst="rect">
            <a:avLst/>
          </a:prstGeom>
        </p:spPr>
        <p:txBody>
          <a:bodyPr anchor="t" rtlCol="false" tIns="0" lIns="0" bIns="0" rIns="0">
            <a:spAutoFit/>
          </a:bodyPr>
          <a:lstStyle/>
          <a:p>
            <a:pPr>
              <a:lnSpc>
                <a:spcPts val="4062"/>
              </a:lnSpc>
              <a:spcBef>
                <a:spcPct val="0"/>
              </a:spcBef>
            </a:pPr>
            <a:r>
              <a:rPr lang="en-US" sz="2902">
                <a:solidFill>
                  <a:srgbClr val="FFFFFF"/>
                </a:solidFill>
                <a:latin typeface="Raleway Semi-Bold"/>
              </a:rPr>
              <a:t>NB: Var_smoothing,class_weight,etc</a:t>
            </a:r>
          </a:p>
        </p:txBody>
      </p:sp>
      <p:sp>
        <p:nvSpPr>
          <p:cNvPr name="TextBox 19" id="19"/>
          <p:cNvSpPr txBox="true"/>
          <p:nvPr/>
        </p:nvSpPr>
        <p:spPr>
          <a:xfrm rot="0">
            <a:off x="1028700" y="3497313"/>
            <a:ext cx="15918925" cy="505164"/>
          </a:xfrm>
          <a:prstGeom prst="rect">
            <a:avLst/>
          </a:prstGeom>
        </p:spPr>
        <p:txBody>
          <a:bodyPr anchor="t" rtlCol="false" tIns="0" lIns="0" bIns="0" rIns="0">
            <a:spAutoFit/>
          </a:bodyPr>
          <a:lstStyle/>
          <a:p>
            <a:pPr>
              <a:lnSpc>
                <a:spcPts val="4062"/>
              </a:lnSpc>
              <a:spcBef>
                <a:spcPct val="0"/>
              </a:spcBef>
            </a:pPr>
            <a:r>
              <a:rPr lang="en-US" sz="2902">
                <a:solidFill>
                  <a:srgbClr val="FFFFFF"/>
                </a:solidFill>
                <a:latin typeface="Raleway Semi-Bold"/>
              </a:rPr>
              <a:t>KNN: n_neighbours, weights,etc</a:t>
            </a:r>
          </a:p>
        </p:txBody>
      </p:sp>
      <p:sp>
        <p:nvSpPr>
          <p:cNvPr name="TextBox 20" id="20"/>
          <p:cNvSpPr txBox="true"/>
          <p:nvPr/>
        </p:nvSpPr>
        <p:spPr>
          <a:xfrm rot="0">
            <a:off x="1031699" y="7906801"/>
            <a:ext cx="15918925" cy="505164"/>
          </a:xfrm>
          <a:prstGeom prst="rect">
            <a:avLst/>
          </a:prstGeom>
        </p:spPr>
        <p:txBody>
          <a:bodyPr anchor="t" rtlCol="false" tIns="0" lIns="0" bIns="0" rIns="0">
            <a:spAutoFit/>
          </a:bodyPr>
          <a:lstStyle/>
          <a:p>
            <a:pPr>
              <a:lnSpc>
                <a:spcPts val="4062"/>
              </a:lnSpc>
              <a:spcBef>
                <a:spcPct val="0"/>
              </a:spcBef>
            </a:pPr>
            <a:r>
              <a:rPr lang="en-US" sz="2902">
                <a:solidFill>
                  <a:srgbClr val="FFFFFF"/>
                </a:solidFill>
                <a:latin typeface="Raleway Semi-Bold"/>
              </a:rPr>
              <a:t>RandomForest: n_estimators,max_depth,etc</a:t>
            </a:r>
          </a:p>
        </p:txBody>
      </p:sp>
      <p:sp>
        <p:nvSpPr>
          <p:cNvPr name="TextBox 21" id="21"/>
          <p:cNvSpPr txBox="true"/>
          <p:nvPr/>
        </p:nvSpPr>
        <p:spPr>
          <a:xfrm rot="0">
            <a:off x="10298466" y="8145899"/>
            <a:ext cx="6881762" cy="505164"/>
          </a:xfrm>
          <a:prstGeom prst="rect">
            <a:avLst/>
          </a:prstGeom>
        </p:spPr>
        <p:txBody>
          <a:bodyPr anchor="t" rtlCol="false" tIns="0" lIns="0" bIns="0" rIns="0">
            <a:spAutoFit/>
          </a:bodyPr>
          <a:lstStyle/>
          <a:p>
            <a:pPr>
              <a:lnSpc>
                <a:spcPts val="4062"/>
              </a:lnSpc>
              <a:spcBef>
                <a:spcPct val="0"/>
              </a:spcBef>
            </a:pPr>
            <a:r>
              <a:rPr lang="en-US" sz="2902">
                <a:solidFill>
                  <a:srgbClr val="FFFFFF"/>
                </a:solidFill>
                <a:latin typeface="Raleway Semi-Bold"/>
              </a:rPr>
              <a:t>LinearRegression: C,penalty,solver,etc</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32D59"/>
        </a:solidFill>
      </p:bgPr>
    </p:bg>
    <p:spTree>
      <p:nvGrpSpPr>
        <p:cNvPr id="1" name=""/>
        <p:cNvGrpSpPr/>
        <p:nvPr/>
      </p:nvGrpSpPr>
      <p:grpSpPr>
        <a:xfrm>
          <a:off x="0" y="0"/>
          <a:ext cx="0" cy="0"/>
          <a:chOff x="0" y="0"/>
          <a:chExt cx="0" cy="0"/>
        </a:xfrm>
      </p:grpSpPr>
      <p:sp>
        <p:nvSpPr>
          <p:cNvPr name="Freeform 2" id="2"/>
          <p:cNvSpPr/>
          <p:nvPr/>
        </p:nvSpPr>
        <p:spPr>
          <a:xfrm flipH="false" flipV="false" rot="0">
            <a:off x="9584017" y="7150782"/>
            <a:ext cx="8703983" cy="3136218"/>
          </a:xfrm>
          <a:custGeom>
            <a:avLst/>
            <a:gdLst/>
            <a:ahLst/>
            <a:cxnLst/>
            <a:rect r="r" b="b" t="t" l="l"/>
            <a:pathLst>
              <a:path h="3136218" w="8703983">
                <a:moveTo>
                  <a:pt x="0" y="0"/>
                </a:moveTo>
                <a:lnTo>
                  <a:pt x="8703983" y="0"/>
                </a:lnTo>
                <a:lnTo>
                  <a:pt x="8703983" y="3136218"/>
                </a:lnTo>
                <a:lnTo>
                  <a:pt x="0" y="3136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5530" y="7441269"/>
            <a:ext cx="2445756" cy="3410921"/>
          </a:xfrm>
          <a:custGeom>
            <a:avLst/>
            <a:gdLst/>
            <a:ahLst/>
            <a:cxnLst/>
            <a:rect r="r" b="b" t="t" l="l"/>
            <a:pathLst>
              <a:path h="3410921" w="2445756">
                <a:moveTo>
                  <a:pt x="0" y="0"/>
                </a:moveTo>
                <a:lnTo>
                  <a:pt x="2445756" y="0"/>
                </a:lnTo>
                <a:lnTo>
                  <a:pt x="2445756" y="3410921"/>
                </a:lnTo>
                <a:lnTo>
                  <a:pt x="0" y="3410921"/>
                </a:lnTo>
                <a:lnTo>
                  <a:pt x="0" y="0"/>
                </a:lnTo>
                <a:close/>
              </a:path>
            </a:pathLst>
          </a:custGeom>
          <a:blipFill>
            <a:blip r:embed="rId4"/>
            <a:stretch>
              <a:fillRect l="0" t="0" r="0" b="0"/>
            </a:stretch>
          </a:blipFill>
        </p:spPr>
      </p:sp>
      <p:sp>
        <p:nvSpPr>
          <p:cNvPr name="Freeform 4" id="4"/>
          <p:cNvSpPr/>
          <p:nvPr/>
        </p:nvSpPr>
        <p:spPr>
          <a:xfrm flipH="true" flipV="false" rot="0">
            <a:off x="15258854" y="5857366"/>
            <a:ext cx="3377542" cy="4710414"/>
          </a:xfrm>
          <a:custGeom>
            <a:avLst/>
            <a:gdLst/>
            <a:ahLst/>
            <a:cxnLst/>
            <a:rect r="r" b="b" t="t" l="l"/>
            <a:pathLst>
              <a:path h="4710414" w="3377542">
                <a:moveTo>
                  <a:pt x="3377541" y="0"/>
                </a:moveTo>
                <a:lnTo>
                  <a:pt x="0" y="0"/>
                </a:lnTo>
                <a:lnTo>
                  <a:pt x="0" y="4710415"/>
                </a:lnTo>
                <a:lnTo>
                  <a:pt x="3377541" y="4710415"/>
                </a:lnTo>
                <a:lnTo>
                  <a:pt x="3377541" y="0"/>
                </a:lnTo>
                <a:close/>
              </a:path>
            </a:pathLst>
          </a:custGeom>
          <a:blipFill>
            <a:blip r:embed="rId4"/>
            <a:stretch>
              <a:fillRect l="0" t="0" r="0" b="0"/>
            </a:stretch>
          </a:blipFill>
        </p:spPr>
      </p:sp>
      <p:grpSp>
        <p:nvGrpSpPr>
          <p:cNvPr name="Group 5" id="5"/>
          <p:cNvGrpSpPr/>
          <p:nvPr/>
        </p:nvGrpSpPr>
        <p:grpSpPr>
          <a:xfrm rot="0">
            <a:off x="0" y="8464119"/>
            <a:ext cx="2063399" cy="1834890"/>
            <a:chOff x="0" y="0"/>
            <a:chExt cx="2751198" cy="2446520"/>
          </a:xfrm>
        </p:grpSpPr>
        <p:sp>
          <p:nvSpPr>
            <p:cNvPr name="Freeform 6" id="6"/>
            <p:cNvSpPr/>
            <p:nvPr/>
          </p:nvSpPr>
          <p:spPr>
            <a:xfrm flipH="false" flipV="false" rot="0">
              <a:off x="0" y="1163777"/>
              <a:ext cx="1229830" cy="1282744"/>
            </a:xfrm>
            <a:custGeom>
              <a:avLst/>
              <a:gdLst/>
              <a:ahLst/>
              <a:cxnLst/>
              <a:rect r="r" b="b" t="t" l="l"/>
              <a:pathLst>
                <a:path h="1282744" w="1229830">
                  <a:moveTo>
                    <a:pt x="0" y="0"/>
                  </a:moveTo>
                  <a:lnTo>
                    <a:pt x="1229830" y="0"/>
                  </a:lnTo>
                  <a:lnTo>
                    <a:pt x="1229830" y="1282743"/>
                  </a:lnTo>
                  <a:lnTo>
                    <a:pt x="0" y="1282743"/>
                  </a:lnTo>
                  <a:lnTo>
                    <a:pt x="0" y="0"/>
                  </a:lnTo>
                  <a:close/>
                </a:path>
              </a:pathLst>
            </a:custGeom>
            <a:blipFill>
              <a:blip r:embed="rId5"/>
              <a:stretch>
                <a:fillRect l="0" t="0" r="0" b="0"/>
              </a:stretch>
            </a:blipFill>
          </p:spPr>
        </p:sp>
        <p:sp>
          <p:nvSpPr>
            <p:cNvPr name="Freeform 7" id="7"/>
            <p:cNvSpPr/>
            <p:nvPr/>
          </p:nvSpPr>
          <p:spPr>
            <a:xfrm flipH="false" flipV="false" rot="0">
              <a:off x="1621141" y="0"/>
              <a:ext cx="809733" cy="844572"/>
            </a:xfrm>
            <a:custGeom>
              <a:avLst/>
              <a:gdLst/>
              <a:ahLst/>
              <a:cxnLst/>
              <a:rect r="r" b="b" t="t" l="l"/>
              <a:pathLst>
                <a:path h="844572" w="809733">
                  <a:moveTo>
                    <a:pt x="0" y="0"/>
                  </a:moveTo>
                  <a:lnTo>
                    <a:pt x="809733" y="0"/>
                  </a:lnTo>
                  <a:lnTo>
                    <a:pt x="809733" y="844572"/>
                  </a:lnTo>
                  <a:lnTo>
                    <a:pt x="0" y="844572"/>
                  </a:lnTo>
                  <a:lnTo>
                    <a:pt x="0" y="0"/>
                  </a:lnTo>
                  <a:close/>
                </a:path>
              </a:pathLst>
            </a:custGeom>
            <a:blipFill>
              <a:blip r:embed="rId5"/>
              <a:stretch>
                <a:fillRect l="0" t="0" r="0" b="0"/>
              </a:stretch>
            </a:blipFill>
          </p:spPr>
        </p:sp>
        <p:sp>
          <p:nvSpPr>
            <p:cNvPr name="Freeform 8" id="8"/>
            <p:cNvSpPr/>
            <p:nvPr/>
          </p:nvSpPr>
          <p:spPr>
            <a:xfrm flipH="false" flipV="false" rot="0">
              <a:off x="2110551" y="1060285"/>
              <a:ext cx="640647" cy="668211"/>
            </a:xfrm>
            <a:custGeom>
              <a:avLst/>
              <a:gdLst/>
              <a:ahLst/>
              <a:cxnLst/>
              <a:rect r="r" b="b" t="t" l="l"/>
              <a:pathLst>
                <a:path h="668211" w="640647">
                  <a:moveTo>
                    <a:pt x="0" y="0"/>
                  </a:moveTo>
                  <a:lnTo>
                    <a:pt x="640647" y="0"/>
                  </a:lnTo>
                  <a:lnTo>
                    <a:pt x="640647" y="668211"/>
                  </a:lnTo>
                  <a:lnTo>
                    <a:pt x="0" y="668211"/>
                  </a:lnTo>
                  <a:lnTo>
                    <a:pt x="0" y="0"/>
                  </a:lnTo>
                  <a:close/>
                </a:path>
              </a:pathLst>
            </a:custGeom>
            <a:blipFill>
              <a:blip r:embed="rId5"/>
              <a:stretch>
                <a:fillRect l="0" t="0" r="0" b="0"/>
              </a:stretch>
            </a:blipFill>
          </p:spPr>
        </p:sp>
      </p:grpSp>
      <p:sp>
        <p:nvSpPr>
          <p:cNvPr name="Freeform 9" id="9"/>
          <p:cNvSpPr/>
          <p:nvPr/>
        </p:nvSpPr>
        <p:spPr>
          <a:xfrm flipH="false" flipV="false" rot="0">
            <a:off x="2063399" y="8885019"/>
            <a:ext cx="1399030" cy="1401981"/>
          </a:xfrm>
          <a:custGeom>
            <a:avLst/>
            <a:gdLst/>
            <a:ahLst/>
            <a:cxnLst/>
            <a:rect r="r" b="b" t="t" l="l"/>
            <a:pathLst>
              <a:path h="1401981" w="1399030">
                <a:moveTo>
                  <a:pt x="0" y="0"/>
                </a:moveTo>
                <a:lnTo>
                  <a:pt x="1399029" y="0"/>
                </a:lnTo>
                <a:lnTo>
                  <a:pt x="1399029" y="1401981"/>
                </a:lnTo>
                <a:lnTo>
                  <a:pt x="0" y="1401981"/>
                </a:lnTo>
                <a:lnTo>
                  <a:pt x="0" y="0"/>
                </a:lnTo>
                <a:close/>
              </a:path>
            </a:pathLst>
          </a:custGeom>
          <a:blipFill>
            <a:blip r:embed="rId6"/>
            <a:stretch>
              <a:fillRect l="0" t="0" r="0" b="0"/>
            </a:stretch>
          </a:blipFill>
        </p:spPr>
      </p:sp>
      <p:sp>
        <p:nvSpPr>
          <p:cNvPr name="Freeform 10" id="10"/>
          <p:cNvSpPr/>
          <p:nvPr/>
        </p:nvSpPr>
        <p:spPr>
          <a:xfrm flipH="false" flipV="false" rot="0">
            <a:off x="1031699" y="5143500"/>
            <a:ext cx="12045094" cy="836936"/>
          </a:xfrm>
          <a:custGeom>
            <a:avLst/>
            <a:gdLst/>
            <a:ahLst/>
            <a:cxnLst/>
            <a:rect r="r" b="b" t="t" l="l"/>
            <a:pathLst>
              <a:path h="836936" w="12045094">
                <a:moveTo>
                  <a:pt x="0" y="0"/>
                </a:moveTo>
                <a:lnTo>
                  <a:pt x="12045095" y="0"/>
                </a:lnTo>
                <a:lnTo>
                  <a:pt x="12045095" y="836936"/>
                </a:lnTo>
                <a:lnTo>
                  <a:pt x="0" y="836936"/>
                </a:lnTo>
                <a:lnTo>
                  <a:pt x="0" y="0"/>
                </a:lnTo>
                <a:close/>
              </a:path>
            </a:pathLst>
          </a:custGeom>
          <a:blipFill>
            <a:blip r:embed="rId7"/>
            <a:stretch>
              <a:fillRect l="0" t="0" r="0" b="0"/>
            </a:stretch>
          </a:blipFill>
        </p:spPr>
      </p:sp>
      <p:sp>
        <p:nvSpPr>
          <p:cNvPr name="Freeform 11" id="11"/>
          <p:cNvSpPr/>
          <p:nvPr/>
        </p:nvSpPr>
        <p:spPr>
          <a:xfrm flipH="false" flipV="false" rot="0">
            <a:off x="1028700" y="6707440"/>
            <a:ext cx="11891573" cy="2674125"/>
          </a:xfrm>
          <a:custGeom>
            <a:avLst/>
            <a:gdLst/>
            <a:ahLst/>
            <a:cxnLst/>
            <a:rect r="r" b="b" t="t" l="l"/>
            <a:pathLst>
              <a:path h="2674125" w="11891573">
                <a:moveTo>
                  <a:pt x="0" y="0"/>
                </a:moveTo>
                <a:lnTo>
                  <a:pt x="11891573" y="0"/>
                </a:lnTo>
                <a:lnTo>
                  <a:pt x="11891573" y="2674125"/>
                </a:lnTo>
                <a:lnTo>
                  <a:pt x="0" y="2674125"/>
                </a:lnTo>
                <a:lnTo>
                  <a:pt x="0" y="0"/>
                </a:lnTo>
                <a:close/>
              </a:path>
            </a:pathLst>
          </a:custGeom>
          <a:blipFill>
            <a:blip r:embed="rId8"/>
            <a:stretch>
              <a:fillRect l="0" t="0" r="0" b="0"/>
            </a:stretch>
          </a:blipFill>
        </p:spPr>
      </p:sp>
      <p:sp>
        <p:nvSpPr>
          <p:cNvPr name="TextBox 12" id="12"/>
          <p:cNvSpPr txBox="true"/>
          <p:nvPr/>
        </p:nvSpPr>
        <p:spPr>
          <a:xfrm rot="0">
            <a:off x="1028700" y="886129"/>
            <a:ext cx="16230600" cy="1210929"/>
          </a:xfrm>
          <a:prstGeom prst="rect">
            <a:avLst/>
          </a:prstGeom>
        </p:spPr>
        <p:txBody>
          <a:bodyPr anchor="t" rtlCol="false" tIns="0" lIns="0" bIns="0" rIns="0">
            <a:spAutoFit/>
          </a:bodyPr>
          <a:lstStyle/>
          <a:p>
            <a:pPr marL="0" indent="0" lvl="0">
              <a:lnSpc>
                <a:spcPts val="9800"/>
              </a:lnSpc>
              <a:spcBef>
                <a:spcPct val="0"/>
              </a:spcBef>
            </a:pPr>
            <a:r>
              <a:rPr lang="en-US" sz="7000">
                <a:solidFill>
                  <a:srgbClr val="F0F9FA"/>
                </a:solidFill>
                <a:latin typeface="Cocomat Pro Bold"/>
              </a:rPr>
              <a:t>Model Improvements-Evaluation pt2</a:t>
            </a:r>
          </a:p>
        </p:txBody>
      </p:sp>
      <p:sp>
        <p:nvSpPr>
          <p:cNvPr name="TextBox 13" id="13"/>
          <p:cNvSpPr txBox="true"/>
          <p:nvPr/>
        </p:nvSpPr>
        <p:spPr>
          <a:xfrm rot="0">
            <a:off x="1028700" y="2030384"/>
            <a:ext cx="16230600" cy="1529569"/>
          </a:xfrm>
          <a:prstGeom prst="rect">
            <a:avLst/>
          </a:prstGeom>
        </p:spPr>
        <p:txBody>
          <a:bodyPr anchor="t" rtlCol="false" tIns="0" lIns="0" bIns="0" rIns="0">
            <a:spAutoFit/>
          </a:bodyPr>
          <a:lstStyle/>
          <a:p>
            <a:pPr>
              <a:lnSpc>
                <a:spcPts val="4062"/>
              </a:lnSpc>
              <a:spcBef>
                <a:spcPct val="0"/>
              </a:spcBef>
            </a:pPr>
            <a:r>
              <a:rPr lang="en-US" sz="2902">
                <a:solidFill>
                  <a:srgbClr val="FFFFFF"/>
                </a:solidFill>
                <a:latin typeface="Raleway Semi-Bold"/>
              </a:rPr>
              <a:t>Do a randomized search over parameters, where each setting is sampled from a distribution over possible parameter values in order to tune the hyperparameter  and then use the cross validation to check.</a:t>
            </a:r>
          </a:p>
        </p:txBody>
      </p:sp>
      <p:sp>
        <p:nvSpPr>
          <p:cNvPr name="TextBox 14" id="14"/>
          <p:cNvSpPr txBox="true"/>
          <p:nvPr/>
        </p:nvSpPr>
        <p:spPr>
          <a:xfrm rot="0">
            <a:off x="1031699" y="3972604"/>
            <a:ext cx="16230600" cy="505164"/>
          </a:xfrm>
          <a:prstGeom prst="rect">
            <a:avLst/>
          </a:prstGeom>
        </p:spPr>
        <p:txBody>
          <a:bodyPr anchor="t" rtlCol="false" tIns="0" lIns="0" bIns="0" rIns="0">
            <a:spAutoFit/>
          </a:bodyPr>
          <a:lstStyle/>
          <a:p>
            <a:pPr>
              <a:lnSpc>
                <a:spcPts val="4062"/>
              </a:lnSpc>
              <a:spcBef>
                <a:spcPct val="0"/>
              </a:spcBef>
            </a:pPr>
            <a:r>
              <a:rPr lang="en-US" sz="2902">
                <a:solidFill>
                  <a:srgbClr val="FFFFFF"/>
                </a:solidFill>
                <a:latin typeface="Raleway Semi-Bold"/>
              </a:rPr>
              <a:t>For example, in the case of the KNN model,</a:t>
            </a:r>
          </a:p>
        </p:txBody>
      </p:sp>
      <p:sp>
        <p:nvSpPr>
          <p:cNvPr name="TextBox 15" id="15"/>
          <p:cNvSpPr txBox="true"/>
          <p:nvPr/>
        </p:nvSpPr>
        <p:spPr>
          <a:xfrm rot="0">
            <a:off x="1028700" y="4638336"/>
            <a:ext cx="16230600" cy="505164"/>
          </a:xfrm>
          <a:prstGeom prst="rect">
            <a:avLst/>
          </a:prstGeom>
        </p:spPr>
        <p:txBody>
          <a:bodyPr anchor="t" rtlCol="false" tIns="0" lIns="0" bIns="0" rIns="0">
            <a:spAutoFit/>
          </a:bodyPr>
          <a:lstStyle/>
          <a:p>
            <a:pPr>
              <a:lnSpc>
                <a:spcPts val="4062"/>
              </a:lnSpc>
              <a:spcBef>
                <a:spcPct val="0"/>
              </a:spcBef>
            </a:pPr>
            <a:r>
              <a:rPr lang="en-US" sz="2902">
                <a:solidFill>
                  <a:srgbClr val="FFFFFF"/>
                </a:solidFill>
                <a:latin typeface="Raleway Semi-Bold"/>
              </a:rPr>
              <a:t>RandomizedGridSearch</a:t>
            </a:r>
          </a:p>
        </p:txBody>
      </p:sp>
      <p:sp>
        <p:nvSpPr>
          <p:cNvPr name="TextBox 16" id="16"/>
          <p:cNvSpPr txBox="true"/>
          <p:nvPr/>
        </p:nvSpPr>
        <p:spPr>
          <a:xfrm rot="0">
            <a:off x="1028700" y="6142361"/>
            <a:ext cx="16230600" cy="505164"/>
          </a:xfrm>
          <a:prstGeom prst="rect">
            <a:avLst/>
          </a:prstGeom>
        </p:spPr>
        <p:txBody>
          <a:bodyPr anchor="t" rtlCol="false" tIns="0" lIns="0" bIns="0" rIns="0">
            <a:spAutoFit/>
          </a:bodyPr>
          <a:lstStyle/>
          <a:p>
            <a:pPr>
              <a:lnSpc>
                <a:spcPts val="4062"/>
              </a:lnSpc>
              <a:spcBef>
                <a:spcPct val="0"/>
              </a:spcBef>
            </a:pPr>
            <a:r>
              <a:rPr lang="en-US" sz="2902">
                <a:solidFill>
                  <a:srgbClr val="FFFFFF"/>
                </a:solidFill>
                <a:latin typeface="Raleway Semi-Bold"/>
              </a:rPr>
              <a:t>Cross-Validation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32D59"/>
        </a:solidFill>
      </p:bgPr>
    </p:bg>
    <p:spTree>
      <p:nvGrpSpPr>
        <p:cNvPr id="1" name=""/>
        <p:cNvGrpSpPr/>
        <p:nvPr/>
      </p:nvGrpSpPr>
      <p:grpSpPr>
        <a:xfrm>
          <a:off x="0" y="0"/>
          <a:ext cx="0" cy="0"/>
          <a:chOff x="0" y="0"/>
          <a:chExt cx="0" cy="0"/>
        </a:xfrm>
      </p:grpSpPr>
      <p:sp>
        <p:nvSpPr>
          <p:cNvPr name="Freeform 2" id="2"/>
          <p:cNvSpPr/>
          <p:nvPr/>
        </p:nvSpPr>
        <p:spPr>
          <a:xfrm flipH="false" flipV="false" rot="0">
            <a:off x="9584017" y="7150782"/>
            <a:ext cx="8703983" cy="3136218"/>
          </a:xfrm>
          <a:custGeom>
            <a:avLst/>
            <a:gdLst/>
            <a:ahLst/>
            <a:cxnLst/>
            <a:rect r="r" b="b" t="t" l="l"/>
            <a:pathLst>
              <a:path h="3136218" w="8703983">
                <a:moveTo>
                  <a:pt x="0" y="0"/>
                </a:moveTo>
                <a:lnTo>
                  <a:pt x="8703983" y="0"/>
                </a:lnTo>
                <a:lnTo>
                  <a:pt x="8703983" y="3136218"/>
                </a:lnTo>
                <a:lnTo>
                  <a:pt x="0" y="3136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5530" y="7441269"/>
            <a:ext cx="2445756" cy="3410921"/>
          </a:xfrm>
          <a:custGeom>
            <a:avLst/>
            <a:gdLst/>
            <a:ahLst/>
            <a:cxnLst/>
            <a:rect r="r" b="b" t="t" l="l"/>
            <a:pathLst>
              <a:path h="3410921" w="2445756">
                <a:moveTo>
                  <a:pt x="0" y="0"/>
                </a:moveTo>
                <a:lnTo>
                  <a:pt x="2445756" y="0"/>
                </a:lnTo>
                <a:lnTo>
                  <a:pt x="2445756" y="3410921"/>
                </a:lnTo>
                <a:lnTo>
                  <a:pt x="0" y="3410921"/>
                </a:lnTo>
                <a:lnTo>
                  <a:pt x="0" y="0"/>
                </a:lnTo>
                <a:close/>
              </a:path>
            </a:pathLst>
          </a:custGeom>
          <a:blipFill>
            <a:blip r:embed="rId4"/>
            <a:stretch>
              <a:fillRect l="0" t="0" r="0" b="0"/>
            </a:stretch>
          </a:blipFill>
        </p:spPr>
      </p:sp>
      <p:sp>
        <p:nvSpPr>
          <p:cNvPr name="Freeform 4" id="4"/>
          <p:cNvSpPr/>
          <p:nvPr/>
        </p:nvSpPr>
        <p:spPr>
          <a:xfrm flipH="true" flipV="false" rot="0">
            <a:off x="15258854" y="5857366"/>
            <a:ext cx="3377542" cy="4710414"/>
          </a:xfrm>
          <a:custGeom>
            <a:avLst/>
            <a:gdLst/>
            <a:ahLst/>
            <a:cxnLst/>
            <a:rect r="r" b="b" t="t" l="l"/>
            <a:pathLst>
              <a:path h="4710414" w="3377542">
                <a:moveTo>
                  <a:pt x="3377541" y="0"/>
                </a:moveTo>
                <a:lnTo>
                  <a:pt x="0" y="0"/>
                </a:lnTo>
                <a:lnTo>
                  <a:pt x="0" y="4710415"/>
                </a:lnTo>
                <a:lnTo>
                  <a:pt x="3377541" y="4710415"/>
                </a:lnTo>
                <a:lnTo>
                  <a:pt x="3377541" y="0"/>
                </a:lnTo>
                <a:close/>
              </a:path>
            </a:pathLst>
          </a:custGeom>
          <a:blipFill>
            <a:blip r:embed="rId4"/>
            <a:stretch>
              <a:fillRect l="0" t="0" r="0" b="0"/>
            </a:stretch>
          </a:blipFill>
        </p:spPr>
      </p:sp>
      <p:grpSp>
        <p:nvGrpSpPr>
          <p:cNvPr name="Group 5" id="5"/>
          <p:cNvGrpSpPr/>
          <p:nvPr/>
        </p:nvGrpSpPr>
        <p:grpSpPr>
          <a:xfrm rot="0">
            <a:off x="-2999" y="8530794"/>
            <a:ext cx="2063399" cy="1834890"/>
            <a:chOff x="0" y="0"/>
            <a:chExt cx="2751198" cy="2446520"/>
          </a:xfrm>
        </p:grpSpPr>
        <p:sp>
          <p:nvSpPr>
            <p:cNvPr name="Freeform 6" id="6"/>
            <p:cNvSpPr/>
            <p:nvPr/>
          </p:nvSpPr>
          <p:spPr>
            <a:xfrm flipH="false" flipV="false" rot="0">
              <a:off x="0" y="1163777"/>
              <a:ext cx="1229830" cy="1282744"/>
            </a:xfrm>
            <a:custGeom>
              <a:avLst/>
              <a:gdLst/>
              <a:ahLst/>
              <a:cxnLst/>
              <a:rect r="r" b="b" t="t" l="l"/>
              <a:pathLst>
                <a:path h="1282744" w="1229830">
                  <a:moveTo>
                    <a:pt x="0" y="0"/>
                  </a:moveTo>
                  <a:lnTo>
                    <a:pt x="1229830" y="0"/>
                  </a:lnTo>
                  <a:lnTo>
                    <a:pt x="1229830" y="1282743"/>
                  </a:lnTo>
                  <a:lnTo>
                    <a:pt x="0" y="1282743"/>
                  </a:lnTo>
                  <a:lnTo>
                    <a:pt x="0" y="0"/>
                  </a:lnTo>
                  <a:close/>
                </a:path>
              </a:pathLst>
            </a:custGeom>
            <a:blipFill>
              <a:blip r:embed="rId5"/>
              <a:stretch>
                <a:fillRect l="0" t="0" r="0" b="0"/>
              </a:stretch>
            </a:blipFill>
          </p:spPr>
        </p:sp>
        <p:sp>
          <p:nvSpPr>
            <p:cNvPr name="Freeform 7" id="7"/>
            <p:cNvSpPr/>
            <p:nvPr/>
          </p:nvSpPr>
          <p:spPr>
            <a:xfrm flipH="false" flipV="false" rot="0">
              <a:off x="1621141" y="0"/>
              <a:ext cx="809733" cy="844572"/>
            </a:xfrm>
            <a:custGeom>
              <a:avLst/>
              <a:gdLst/>
              <a:ahLst/>
              <a:cxnLst/>
              <a:rect r="r" b="b" t="t" l="l"/>
              <a:pathLst>
                <a:path h="844572" w="809733">
                  <a:moveTo>
                    <a:pt x="0" y="0"/>
                  </a:moveTo>
                  <a:lnTo>
                    <a:pt x="809733" y="0"/>
                  </a:lnTo>
                  <a:lnTo>
                    <a:pt x="809733" y="844572"/>
                  </a:lnTo>
                  <a:lnTo>
                    <a:pt x="0" y="844572"/>
                  </a:lnTo>
                  <a:lnTo>
                    <a:pt x="0" y="0"/>
                  </a:lnTo>
                  <a:close/>
                </a:path>
              </a:pathLst>
            </a:custGeom>
            <a:blipFill>
              <a:blip r:embed="rId5"/>
              <a:stretch>
                <a:fillRect l="0" t="0" r="0" b="0"/>
              </a:stretch>
            </a:blipFill>
          </p:spPr>
        </p:sp>
        <p:sp>
          <p:nvSpPr>
            <p:cNvPr name="Freeform 8" id="8"/>
            <p:cNvSpPr/>
            <p:nvPr/>
          </p:nvSpPr>
          <p:spPr>
            <a:xfrm flipH="false" flipV="false" rot="0">
              <a:off x="2110551" y="1060285"/>
              <a:ext cx="640647" cy="668211"/>
            </a:xfrm>
            <a:custGeom>
              <a:avLst/>
              <a:gdLst/>
              <a:ahLst/>
              <a:cxnLst/>
              <a:rect r="r" b="b" t="t" l="l"/>
              <a:pathLst>
                <a:path h="668211" w="640647">
                  <a:moveTo>
                    <a:pt x="0" y="0"/>
                  </a:moveTo>
                  <a:lnTo>
                    <a:pt x="640647" y="0"/>
                  </a:lnTo>
                  <a:lnTo>
                    <a:pt x="640647" y="668211"/>
                  </a:lnTo>
                  <a:lnTo>
                    <a:pt x="0" y="668211"/>
                  </a:lnTo>
                  <a:lnTo>
                    <a:pt x="0" y="0"/>
                  </a:lnTo>
                  <a:close/>
                </a:path>
              </a:pathLst>
            </a:custGeom>
            <a:blipFill>
              <a:blip r:embed="rId5"/>
              <a:stretch>
                <a:fillRect l="0" t="0" r="0" b="0"/>
              </a:stretch>
            </a:blipFill>
          </p:spPr>
        </p:sp>
      </p:grpSp>
      <p:sp>
        <p:nvSpPr>
          <p:cNvPr name="Freeform 9" id="9"/>
          <p:cNvSpPr/>
          <p:nvPr/>
        </p:nvSpPr>
        <p:spPr>
          <a:xfrm flipH="false" flipV="false" rot="0">
            <a:off x="2063399" y="8885019"/>
            <a:ext cx="1399030" cy="1401981"/>
          </a:xfrm>
          <a:custGeom>
            <a:avLst/>
            <a:gdLst/>
            <a:ahLst/>
            <a:cxnLst/>
            <a:rect r="r" b="b" t="t" l="l"/>
            <a:pathLst>
              <a:path h="1401981" w="1399030">
                <a:moveTo>
                  <a:pt x="0" y="0"/>
                </a:moveTo>
                <a:lnTo>
                  <a:pt x="1399029" y="0"/>
                </a:lnTo>
                <a:lnTo>
                  <a:pt x="1399029" y="1401981"/>
                </a:lnTo>
                <a:lnTo>
                  <a:pt x="0" y="1401981"/>
                </a:lnTo>
                <a:lnTo>
                  <a:pt x="0" y="0"/>
                </a:lnTo>
                <a:close/>
              </a:path>
            </a:pathLst>
          </a:custGeom>
          <a:blipFill>
            <a:blip r:embed="rId6"/>
            <a:stretch>
              <a:fillRect l="0" t="0" r="0" b="0"/>
            </a:stretch>
          </a:blipFill>
        </p:spPr>
      </p:sp>
      <p:sp>
        <p:nvSpPr>
          <p:cNvPr name="TextBox 10" id="10"/>
          <p:cNvSpPr txBox="true"/>
          <p:nvPr/>
        </p:nvSpPr>
        <p:spPr>
          <a:xfrm rot="0">
            <a:off x="1028700" y="886129"/>
            <a:ext cx="16230600" cy="1210929"/>
          </a:xfrm>
          <a:prstGeom prst="rect">
            <a:avLst/>
          </a:prstGeom>
        </p:spPr>
        <p:txBody>
          <a:bodyPr anchor="t" rtlCol="false" tIns="0" lIns="0" bIns="0" rIns="0">
            <a:spAutoFit/>
          </a:bodyPr>
          <a:lstStyle/>
          <a:p>
            <a:pPr marL="0" indent="0" lvl="0">
              <a:lnSpc>
                <a:spcPts val="9800"/>
              </a:lnSpc>
              <a:spcBef>
                <a:spcPct val="0"/>
              </a:spcBef>
            </a:pPr>
            <a:r>
              <a:rPr lang="en-US" sz="7000">
                <a:solidFill>
                  <a:srgbClr val="F0F9FA"/>
                </a:solidFill>
                <a:latin typeface="Cocomat Pro Bold"/>
              </a:rPr>
              <a:t>Results</a:t>
            </a:r>
          </a:p>
        </p:txBody>
      </p:sp>
      <p:sp>
        <p:nvSpPr>
          <p:cNvPr name="TextBox 11" id="11"/>
          <p:cNvSpPr txBox="true"/>
          <p:nvPr/>
        </p:nvSpPr>
        <p:spPr>
          <a:xfrm rot="0">
            <a:off x="1028700" y="7195207"/>
            <a:ext cx="7896964" cy="2553974"/>
          </a:xfrm>
          <a:prstGeom prst="rect">
            <a:avLst/>
          </a:prstGeom>
        </p:spPr>
        <p:txBody>
          <a:bodyPr anchor="t" rtlCol="false" tIns="0" lIns="0" bIns="0" rIns="0">
            <a:spAutoFit/>
          </a:bodyPr>
          <a:lstStyle/>
          <a:p>
            <a:pPr>
              <a:lnSpc>
                <a:spcPts val="4062"/>
              </a:lnSpc>
            </a:pPr>
            <a:r>
              <a:rPr lang="en-US" sz="2902">
                <a:solidFill>
                  <a:srgbClr val="FFFFFF"/>
                </a:solidFill>
                <a:latin typeface="Raleway Semi-Bold"/>
              </a:rPr>
              <a:t>RandomForestClassifier has highest accuracy score of 65.40%</a:t>
            </a:r>
          </a:p>
          <a:p>
            <a:pPr>
              <a:lnSpc>
                <a:spcPts val="4062"/>
              </a:lnSpc>
              <a:spcBef>
                <a:spcPct val="0"/>
              </a:spcBef>
            </a:pPr>
            <a:r>
              <a:rPr lang="en-US" sz="2902">
                <a:solidFill>
                  <a:srgbClr val="FFFFFF"/>
                </a:solidFill>
                <a:latin typeface="Raleway Semi-Bold"/>
              </a:rPr>
              <a:t>Accuracy represents the percentage of instances that the model correctly classified out of the total number of instances.</a:t>
            </a:r>
          </a:p>
        </p:txBody>
      </p:sp>
      <p:sp>
        <p:nvSpPr>
          <p:cNvPr name="TextBox 12" id="12"/>
          <p:cNvSpPr txBox="true"/>
          <p:nvPr/>
        </p:nvSpPr>
        <p:spPr>
          <a:xfrm rot="0">
            <a:off x="9144000" y="7195207"/>
            <a:ext cx="7803625" cy="2041771"/>
          </a:xfrm>
          <a:prstGeom prst="rect">
            <a:avLst/>
          </a:prstGeom>
        </p:spPr>
        <p:txBody>
          <a:bodyPr anchor="t" rtlCol="false" tIns="0" lIns="0" bIns="0" rIns="0">
            <a:spAutoFit/>
          </a:bodyPr>
          <a:lstStyle/>
          <a:p>
            <a:pPr>
              <a:lnSpc>
                <a:spcPts val="4062"/>
              </a:lnSpc>
            </a:pPr>
            <a:r>
              <a:rPr lang="en-US" sz="2902">
                <a:solidFill>
                  <a:srgbClr val="FFFFFF"/>
                </a:solidFill>
                <a:latin typeface="Raleway Semi-Bold"/>
              </a:rPr>
              <a:t>RandomForestClassifier has highest AUC score of 0.66</a:t>
            </a:r>
          </a:p>
          <a:p>
            <a:pPr>
              <a:lnSpc>
                <a:spcPts val="4062"/>
              </a:lnSpc>
              <a:spcBef>
                <a:spcPct val="0"/>
              </a:spcBef>
            </a:pPr>
            <a:r>
              <a:rPr lang="en-US" sz="2902">
                <a:solidFill>
                  <a:srgbClr val="FFFFFF"/>
                </a:solidFill>
                <a:latin typeface="Raleway Semi-Bold"/>
              </a:rPr>
              <a:t>AUC measures the overall performance of a classifier across all classification thresholds..</a:t>
            </a:r>
          </a:p>
        </p:txBody>
      </p:sp>
      <p:sp>
        <p:nvSpPr>
          <p:cNvPr name="Freeform 13" id="13"/>
          <p:cNvSpPr/>
          <p:nvPr/>
        </p:nvSpPr>
        <p:spPr>
          <a:xfrm flipH="false" flipV="false" rot="0">
            <a:off x="1028700" y="2097059"/>
            <a:ext cx="7896964" cy="5066538"/>
          </a:xfrm>
          <a:custGeom>
            <a:avLst/>
            <a:gdLst/>
            <a:ahLst/>
            <a:cxnLst/>
            <a:rect r="r" b="b" t="t" l="l"/>
            <a:pathLst>
              <a:path h="5066538" w="7896964">
                <a:moveTo>
                  <a:pt x="0" y="0"/>
                </a:moveTo>
                <a:lnTo>
                  <a:pt x="7896964" y="0"/>
                </a:lnTo>
                <a:lnTo>
                  <a:pt x="7896964" y="5066538"/>
                </a:lnTo>
                <a:lnTo>
                  <a:pt x="0" y="5066538"/>
                </a:lnTo>
                <a:lnTo>
                  <a:pt x="0" y="0"/>
                </a:lnTo>
                <a:close/>
              </a:path>
            </a:pathLst>
          </a:custGeom>
          <a:blipFill>
            <a:blip r:embed="rId7"/>
            <a:stretch>
              <a:fillRect l="0" t="0" r="0" b="0"/>
            </a:stretch>
          </a:blipFill>
        </p:spPr>
      </p:sp>
      <p:sp>
        <p:nvSpPr>
          <p:cNvPr name="Freeform 14" id="14"/>
          <p:cNvSpPr/>
          <p:nvPr/>
        </p:nvSpPr>
        <p:spPr>
          <a:xfrm flipH="false" flipV="false" rot="0">
            <a:off x="9144000" y="2078795"/>
            <a:ext cx="7803625" cy="5071987"/>
          </a:xfrm>
          <a:custGeom>
            <a:avLst/>
            <a:gdLst/>
            <a:ahLst/>
            <a:cxnLst/>
            <a:rect r="r" b="b" t="t" l="l"/>
            <a:pathLst>
              <a:path h="5071987" w="7803625">
                <a:moveTo>
                  <a:pt x="0" y="0"/>
                </a:moveTo>
                <a:lnTo>
                  <a:pt x="7803625" y="0"/>
                </a:lnTo>
                <a:lnTo>
                  <a:pt x="7803625" y="5071987"/>
                </a:lnTo>
                <a:lnTo>
                  <a:pt x="0" y="5071987"/>
                </a:lnTo>
                <a:lnTo>
                  <a:pt x="0" y="0"/>
                </a:lnTo>
                <a:close/>
              </a:path>
            </a:pathLst>
          </a:custGeom>
          <a:blipFill>
            <a:blip r:embed="rId8"/>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32D59"/>
        </a:solidFill>
      </p:bgPr>
    </p:bg>
    <p:spTree>
      <p:nvGrpSpPr>
        <p:cNvPr id="1" name=""/>
        <p:cNvGrpSpPr/>
        <p:nvPr/>
      </p:nvGrpSpPr>
      <p:grpSpPr>
        <a:xfrm>
          <a:off x="0" y="0"/>
          <a:ext cx="0" cy="0"/>
          <a:chOff x="0" y="0"/>
          <a:chExt cx="0" cy="0"/>
        </a:xfrm>
      </p:grpSpPr>
      <p:sp>
        <p:nvSpPr>
          <p:cNvPr name="Freeform 2" id="2"/>
          <p:cNvSpPr/>
          <p:nvPr/>
        </p:nvSpPr>
        <p:spPr>
          <a:xfrm flipH="false" flipV="false" rot="0">
            <a:off x="9584017" y="7150782"/>
            <a:ext cx="8703983" cy="3136218"/>
          </a:xfrm>
          <a:custGeom>
            <a:avLst/>
            <a:gdLst/>
            <a:ahLst/>
            <a:cxnLst/>
            <a:rect r="r" b="b" t="t" l="l"/>
            <a:pathLst>
              <a:path h="3136218" w="8703983">
                <a:moveTo>
                  <a:pt x="0" y="0"/>
                </a:moveTo>
                <a:lnTo>
                  <a:pt x="8703983" y="0"/>
                </a:lnTo>
                <a:lnTo>
                  <a:pt x="8703983" y="3136218"/>
                </a:lnTo>
                <a:lnTo>
                  <a:pt x="0" y="3136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17056" y="8190031"/>
            <a:ext cx="2445756" cy="3410921"/>
          </a:xfrm>
          <a:custGeom>
            <a:avLst/>
            <a:gdLst/>
            <a:ahLst/>
            <a:cxnLst/>
            <a:rect r="r" b="b" t="t" l="l"/>
            <a:pathLst>
              <a:path h="3410921" w="2445756">
                <a:moveTo>
                  <a:pt x="0" y="0"/>
                </a:moveTo>
                <a:lnTo>
                  <a:pt x="2445756" y="0"/>
                </a:lnTo>
                <a:lnTo>
                  <a:pt x="2445756" y="3410921"/>
                </a:lnTo>
                <a:lnTo>
                  <a:pt x="0" y="3410921"/>
                </a:lnTo>
                <a:lnTo>
                  <a:pt x="0" y="0"/>
                </a:lnTo>
                <a:close/>
              </a:path>
            </a:pathLst>
          </a:custGeom>
          <a:blipFill>
            <a:blip r:embed="rId4"/>
            <a:stretch>
              <a:fillRect l="0" t="0" r="0" b="0"/>
            </a:stretch>
          </a:blipFill>
        </p:spPr>
      </p:sp>
      <p:sp>
        <p:nvSpPr>
          <p:cNvPr name="Freeform 4" id="4"/>
          <p:cNvSpPr/>
          <p:nvPr/>
        </p:nvSpPr>
        <p:spPr>
          <a:xfrm flipH="true" flipV="false" rot="0">
            <a:off x="15258854" y="5857366"/>
            <a:ext cx="3377542" cy="4710414"/>
          </a:xfrm>
          <a:custGeom>
            <a:avLst/>
            <a:gdLst/>
            <a:ahLst/>
            <a:cxnLst/>
            <a:rect r="r" b="b" t="t" l="l"/>
            <a:pathLst>
              <a:path h="4710414" w="3377542">
                <a:moveTo>
                  <a:pt x="3377541" y="0"/>
                </a:moveTo>
                <a:lnTo>
                  <a:pt x="0" y="0"/>
                </a:lnTo>
                <a:lnTo>
                  <a:pt x="0" y="4710415"/>
                </a:lnTo>
                <a:lnTo>
                  <a:pt x="3377541" y="4710415"/>
                </a:lnTo>
                <a:lnTo>
                  <a:pt x="3377541" y="0"/>
                </a:lnTo>
                <a:close/>
              </a:path>
            </a:pathLst>
          </a:custGeom>
          <a:blipFill>
            <a:blip r:embed="rId4"/>
            <a:stretch>
              <a:fillRect l="0" t="0" r="0" b="0"/>
            </a:stretch>
          </a:blipFill>
        </p:spPr>
      </p:sp>
      <p:grpSp>
        <p:nvGrpSpPr>
          <p:cNvPr name="Group 5" id="5"/>
          <p:cNvGrpSpPr/>
          <p:nvPr/>
        </p:nvGrpSpPr>
        <p:grpSpPr>
          <a:xfrm rot="0">
            <a:off x="-2999" y="9586009"/>
            <a:ext cx="2063399" cy="1834890"/>
            <a:chOff x="0" y="0"/>
            <a:chExt cx="2751198" cy="2446520"/>
          </a:xfrm>
        </p:grpSpPr>
        <p:sp>
          <p:nvSpPr>
            <p:cNvPr name="Freeform 6" id="6"/>
            <p:cNvSpPr/>
            <p:nvPr/>
          </p:nvSpPr>
          <p:spPr>
            <a:xfrm flipH="false" flipV="false" rot="0">
              <a:off x="0" y="1163777"/>
              <a:ext cx="1229830" cy="1282744"/>
            </a:xfrm>
            <a:custGeom>
              <a:avLst/>
              <a:gdLst/>
              <a:ahLst/>
              <a:cxnLst/>
              <a:rect r="r" b="b" t="t" l="l"/>
              <a:pathLst>
                <a:path h="1282744" w="1229830">
                  <a:moveTo>
                    <a:pt x="0" y="0"/>
                  </a:moveTo>
                  <a:lnTo>
                    <a:pt x="1229830" y="0"/>
                  </a:lnTo>
                  <a:lnTo>
                    <a:pt x="1229830" y="1282743"/>
                  </a:lnTo>
                  <a:lnTo>
                    <a:pt x="0" y="1282743"/>
                  </a:lnTo>
                  <a:lnTo>
                    <a:pt x="0" y="0"/>
                  </a:lnTo>
                  <a:close/>
                </a:path>
              </a:pathLst>
            </a:custGeom>
            <a:blipFill>
              <a:blip r:embed="rId5"/>
              <a:stretch>
                <a:fillRect l="0" t="0" r="0" b="0"/>
              </a:stretch>
            </a:blipFill>
          </p:spPr>
        </p:sp>
        <p:sp>
          <p:nvSpPr>
            <p:cNvPr name="Freeform 7" id="7"/>
            <p:cNvSpPr/>
            <p:nvPr/>
          </p:nvSpPr>
          <p:spPr>
            <a:xfrm flipH="false" flipV="false" rot="0">
              <a:off x="1621141" y="0"/>
              <a:ext cx="809733" cy="844572"/>
            </a:xfrm>
            <a:custGeom>
              <a:avLst/>
              <a:gdLst/>
              <a:ahLst/>
              <a:cxnLst/>
              <a:rect r="r" b="b" t="t" l="l"/>
              <a:pathLst>
                <a:path h="844572" w="809733">
                  <a:moveTo>
                    <a:pt x="0" y="0"/>
                  </a:moveTo>
                  <a:lnTo>
                    <a:pt x="809733" y="0"/>
                  </a:lnTo>
                  <a:lnTo>
                    <a:pt x="809733" y="844572"/>
                  </a:lnTo>
                  <a:lnTo>
                    <a:pt x="0" y="844572"/>
                  </a:lnTo>
                  <a:lnTo>
                    <a:pt x="0" y="0"/>
                  </a:lnTo>
                  <a:close/>
                </a:path>
              </a:pathLst>
            </a:custGeom>
            <a:blipFill>
              <a:blip r:embed="rId5"/>
              <a:stretch>
                <a:fillRect l="0" t="0" r="0" b="0"/>
              </a:stretch>
            </a:blipFill>
          </p:spPr>
        </p:sp>
        <p:sp>
          <p:nvSpPr>
            <p:cNvPr name="Freeform 8" id="8"/>
            <p:cNvSpPr/>
            <p:nvPr/>
          </p:nvSpPr>
          <p:spPr>
            <a:xfrm flipH="false" flipV="false" rot="0">
              <a:off x="2110551" y="1060285"/>
              <a:ext cx="640647" cy="668211"/>
            </a:xfrm>
            <a:custGeom>
              <a:avLst/>
              <a:gdLst/>
              <a:ahLst/>
              <a:cxnLst/>
              <a:rect r="r" b="b" t="t" l="l"/>
              <a:pathLst>
                <a:path h="668211" w="640647">
                  <a:moveTo>
                    <a:pt x="0" y="0"/>
                  </a:moveTo>
                  <a:lnTo>
                    <a:pt x="640647" y="0"/>
                  </a:lnTo>
                  <a:lnTo>
                    <a:pt x="640647" y="668211"/>
                  </a:lnTo>
                  <a:lnTo>
                    <a:pt x="0" y="668211"/>
                  </a:lnTo>
                  <a:lnTo>
                    <a:pt x="0" y="0"/>
                  </a:lnTo>
                  <a:close/>
                </a:path>
              </a:pathLst>
            </a:custGeom>
            <a:blipFill>
              <a:blip r:embed="rId5"/>
              <a:stretch>
                <a:fillRect l="0" t="0" r="0" b="0"/>
              </a:stretch>
            </a:blipFill>
          </p:spPr>
        </p:sp>
      </p:grpSp>
      <p:sp>
        <p:nvSpPr>
          <p:cNvPr name="Freeform 9" id="9"/>
          <p:cNvSpPr/>
          <p:nvPr/>
        </p:nvSpPr>
        <p:spPr>
          <a:xfrm flipH="false" flipV="false" rot="0">
            <a:off x="2063399" y="8885019"/>
            <a:ext cx="1399030" cy="1401981"/>
          </a:xfrm>
          <a:custGeom>
            <a:avLst/>
            <a:gdLst/>
            <a:ahLst/>
            <a:cxnLst/>
            <a:rect r="r" b="b" t="t" l="l"/>
            <a:pathLst>
              <a:path h="1401981" w="1399030">
                <a:moveTo>
                  <a:pt x="0" y="0"/>
                </a:moveTo>
                <a:lnTo>
                  <a:pt x="1399029" y="0"/>
                </a:lnTo>
                <a:lnTo>
                  <a:pt x="1399029" y="1401981"/>
                </a:lnTo>
                <a:lnTo>
                  <a:pt x="0" y="1401981"/>
                </a:lnTo>
                <a:lnTo>
                  <a:pt x="0" y="0"/>
                </a:lnTo>
                <a:close/>
              </a:path>
            </a:pathLst>
          </a:custGeom>
          <a:blipFill>
            <a:blip r:embed="rId6"/>
            <a:stretch>
              <a:fillRect l="0" t="0" r="0" b="0"/>
            </a:stretch>
          </a:blipFill>
        </p:spPr>
      </p:sp>
      <p:sp>
        <p:nvSpPr>
          <p:cNvPr name="Freeform 10" id="10"/>
          <p:cNvSpPr/>
          <p:nvPr/>
        </p:nvSpPr>
        <p:spPr>
          <a:xfrm flipH="false" flipV="false" rot="0">
            <a:off x="1031699" y="2044951"/>
            <a:ext cx="6180373" cy="5105831"/>
          </a:xfrm>
          <a:custGeom>
            <a:avLst/>
            <a:gdLst/>
            <a:ahLst/>
            <a:cxnLst/>
            <a:rect r="r" b="b" t="t" l="l"/>
            <a:pathLst>
              <a:path h="5105831" w="6180373">
                <a:moveTo>
                  <a:pt x="0" y="0"/>
                </a:moveTo>
                <a:lnTo>
                  <a:pt x="6180373" y="0"/>
                </a:lnTo>
                <a:lnTo>
                  <a:pt x="6180373" y="5105831"/>
                </a:lnTo>
                <a:lnTo>
                  <a:pt x="0" y="5105831"/>
                </a:lnTo>
                <a:lnTo>
                  <a:pt x="0" y="0"/>
                </a:lnTo>
                <a:close/>
              </a:path>
            </a:pathLst>
          </a:custGeom>
          <a:blipFill>
            <a:blip r:embed="rId7"/>
            <a:stretch>
              <a:fillRect l="0" t="0" r="0" b="0"/>
            </a:stretch>
          </a:blipFill>
        </p:spPr>
      </p:sp>
      <p:sp>
        <p:nvSpPr>
          <p:cNvPr name="TextBox 11" id="11"/>
          <p:cNvSpPr txBox="true"/>
          <p:nvPr/>
        </p:nvSpPr>
        <p:spPr>
          <a:xfrm rot="0">
            <a:off x="1028700" y="886129"/>
            <a:ext cx="16230600" cy="1210929"/>
          </a:xfrm>
          <a:prstGeom prst="rect">
            <a:avLst/>
          </a:prstGeom>
        </p:spPr>
        <p:txBody>
          <a:bodyPr anchor="t" rtlCol="false" tIns="0" lIns="0" bIns="0" rIns="0">
            <a:spAutoFit/>
          </a:bodyPr>
          <a:lstStyle/>
          <a:p>
            <a:pPr marL="0" indent="0" lvl="0">
              <a:lnSpc>
                <a:spcPts val="9800"/>
              </a:lnSpc>
              <a:spcBef>
                <a:spcPct val="0"/>
              </a:spcBef>
            </a:pPr>
            <a:r>
              <a:rPr lang="en-US" sz="7000">
                <a:solidFill>
                  <a:srgbClr val="F0F9FA"/>
                </a:solidFill>
                <a:latin typeface="Cocomat Pro Bold"/>
              </a:rPr>
              <a:t>Results</a:t>
            </a:r>
          </a:p>
        </p:txBody>
      </p:sp>
      <p:sp>
        <p:nvSpPr>
          <p:cNvPr name="Freeform 12" id="12"/>
          <p:cNvSpPr/>
          <p:nvPr/>
        </p:nvSpPr>
        <p:spPr>
          <a:xfrm flipH="false" flipV="false" rot="0">
            <a:off x="9007720" y="2044951"/>
            <a:ext cx="7939904" cy="5105831"/>
          </a:xfrm>
          <a:custGeom>
            <a:avLst/>
            <a:gdLst/>
            <a:ahLst/>
            <a:cxnLst/>
            <a:rect r="r" b="b" t="t" l="l"/>
            <a:pathLst>
              <a:path h="5105831" w="7939904">
                <a:moveTo>
                  <a:pt x="0" y="0"/>
                </a:moveTo>
                <a:lnTo>
                  <a:pt x="7939905" y="0"/>
                </a:lnTo>
                <a:lnTo>
                  <a:pt x="7939905" y="5105831"/>
                </a:lnTo>
                <a:lnTo>
                  <a:pt x="0" y="5105831"/>
                </a:lnTo>
                <a:lnTo>
                  <a:pt x="0" y="0"/>
                </a:lnTo>
                <a:close/>
              </a:path>
            </a:pathLst>
          </a:custGeom>
          <a:blipFill>
            <a:blip r:embed="rId8"/>
            <a:stretch>
              <a:fillRect l="0" t="0" r="0" b="0"/>
            </a:stretch>
          </a:blipFill>
        </p:spPr>
      </p:sp>
      <p:sp>
        <p:nvSpPr>
          <p:cNvPr name="TextBox 13" id="13"/>
          <p:cNvSpPr txBox="true"/>
          <p:nvPr/>
        </p:nvSpPr>
        <p:spPr>
          <a:xfrm rot="0">
            <a:off x="9007720" y="7216529"/>
            <a:ext cx="7803625" cy="2041771"/>
          </a:xfrm>
          <a:prstGeom prst="rect">
            <a:avLst/>
          </a:prstGeom>
        </p:spPr>
        <p:txBody>
          <a:bodyPr anchor="t" rtlCol="false" tIns="0" lIns="0" bIns="0" rIns="0">
            <a:spAutoFit/>
          </a:bodyPr>
          <a:lstStyle/>
          <a:p>
            <a:pPr>
              <a:lnSpc>
                <a:spcPts val="4062"/>
              </a:lnSpc>
            </a:pPr>
            <a:r>
              <a:rPr lang="en-US" sz="2902">
                <a:solidFill>
                  <a:srgbClr val="FFFFFF"/>
                </a:solidFill>
                <a:latin typeface="Raleway Semi-Bold"/>
              </a:rPr>
              <a:t>RandomForestClassifier has highest CV at 0.66. </a:t>
            </a:r>
          </a:p>
          <a:p>
            <a:pPr>
              <a:lnSpc>
                <a:spcPts val="4062"/>
              </a:lnSpc>
              <a:spcBef>
                <a:spcPct val="0"/>
              </a:spcBef>
            </a:pPr>
            <a:r>
              <a:rPr lang="en-US" sz="2902">
                <a:solidFill>
                  <a:srgbClr val="FFFFFF"/>
                </a:solidFill>
                <a:latin typeface="Raleway Semi-Bold"/>
              </a:rPr>
              <a:t>If accuracy is used as the metric, a higher CV score indicates better performance</a:t>
            </a:r>
          </a:p>
        </p:txBody>
      </p:sp>
      <p:sp>
        <p:nvSpPr>
          <p:cNvPr name="TextBox 14" id="14"/>
          <p:cNvSpPr txBox="true"/>
          <p:nvPr/>
        </p:nvSpPr>
        <p:spPr>
          <a:xfrm rot="0">
            <a:off x="0" y="7235579"/>
            <a:ext cx="9007720" cy="2992430"/>
          </a:xfrm>
          <a:prstGeom prst="rect">
            <a:avLst/>
          </a:prstGeom>
        </p:spPr>
        <p:txBody>
          <a:bodyPr anchor="t" rtlCol="false" tIns="0" lIns="0" bIns="0" rIns="0">
            <a:spAutoFit/>
          </a:bodyPr>
          <a:lstStyle/>
          <a:p>
            <a:pPr marL="406762" indent="-203381" lvl="1">
              <a:lnSpc>
                <a:spcPts val="2637"/>
              </a:lnSpc>
              <a:buFont typeface="Arial"/>
              <a:buChar char="•"/>
            </a:pPr>
            <a:r>
              <a:rPr lang="en-US" sz="1884">
                <a:solidFill>
                  <a:srgbClr val="FFFFFF"/>
                </a:solidFill>
                <a:latin typeface="Raleway Semi-Bold"/>
              </a:rPr>
              <a:t>An ideal ROC curve would hug the top-left corner of the plot, indicating that the model perfectly classifies all positive and negative cases.</a:t>
            </a:r>
          </a:p>
          <a:p>
            <a:pPr marL="406762" indent="-203381" lvl="1">
              <a:lnSpc>
                <a:spcPts val="2637"/>
              </a:lnSpc>
              <a:buFont typeface="Arial"/>
              <a:buChar char="•"/>
            </a:pPr>
            <a:r>
              <a:rPr lang="en-US" sz="1884">
                <a:solidFill>
                  <a:srgbClr val="FFFFFF"/>
                </a:solidFill>
                <a:latin typeface="Raleway Semi-Bold"/>
              </a:rPr>
              <a:t>A random classifier would produce a diagonal line, showing that it is no better than guessing at random.</a:t>
            </a:r>
          </a:p>
          <a:p>
            <a:pPr marL="406762" indent="-203381" lvl="1">
              <a:lnSpc>
                <a:spcPts val="2637"/>
              </a:lnSpc>
              <a:buFont typeface="Arial"/>
              <a:buChar char="•"/>
            </a:pPr>
            <a:r>
              <a:rPr lang="en-US" sz="1884">
                <a:solidFill>
                  <a:srgbClr val="FFFFFF"/>
                </a:solidFill>
                <a:latin typeface="Raleway Semi-Bold"/>
              </a:rPr>
              <a:t>A good classifier would have a curve closer to the top-left corner, indicating that it is better at distinguishing between positive and negative cases.</a:t>
            </a:r>
          </a:p>
          <a:p>
            <a:pPr>
              <a:lnSpc>
                <a:spcPts val="2637"/>
              </a:lnSpc>
            </a:pPr>
            <a:r>
              <a:rPr lang="en-US" sz="1884">
                <a:solidFill>
                  <a:srgbClr val="FFFFFF"/>
                </a:solidFill>
                <a:latin typeface="Raleway Semi-Bold"/>
              </a:rPr>
              <a:t>       Therefore, since RandomForestClassifier has the most curved line closer to the top-left.</a:t>
            </a:r>
          </a:p>
          <a:p>
            <a:pPr>
              <a:lnSpc>
                <a:spcPts val="2637"/>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32D59"/>
        </a:solidFill>
      </p:bgPr>
    </p:bg>
    <p:spTree>
      <p:nvGrpSpPr>
        <p:cNvPr id="1" name=""/>
        <p:cNvGrpSpPr/>
        <p:nvPr/>
      </p:nvGrpSpPr>
      <p:grpSpPr>
        <a:xfrm>
          <a:off x="0" y="0"/>
          <a:ext cx="0" cy="0"/>
          <a:chOff x="0" y="0"/>
          <a:chExt cx="0" cy="0"/>
        </a:xfrm>
      </p:grpSpPr>
      <p:sp>
        <p:nvSpPr>
          <p:cNvPr name="TextBox 2" id="2"/>
          <p:cNvSpPr txBox="true"/>
          <p:nvPr/>
        </p:nvSpPr>
        <p:spPr>
          <a:xfrm rot="0">
            <a:off x="1028700" y="914400"/>
            <a:ext cx="5989090" cy="889292"/>
          </a:xfrm>
          <a:prstGeom prst="rect">
            <a:avLst/>
          </a:prstGeom>
        </p:spPr>
        <p:txBody>
          <a:bodyPr anchor="t" rtlCol="false" tIns="0" lIns="0" bIns="0" rIns="0">
            <a:spAutoFit/>
          </a:bodyPr>
          <a:lstStyle/>
          <a:p>
            <a:pPr algn="l" marL="0" indent="0" lvl="0">
              <a:lnSpc>
                <a:spcPts val="7158"/>
              </a:lnSpc>
              <a:spcBef>
                <a:spcPct val="0"/>
              </a:spcBef>
            </a:pPr>
            <a:r>
              <a:rPr lang="en-US" sz="5113">
                <a:solidFill>
                  <a:srgbClr val="F0F9FA"/>
                </a:solidFill>
                <a:latin typeface="Cocomat Pro Bold"/>
              </a:rPr>
              <a:t>Best Model to use</a:t>
            </a:r>
          </a:p>
        </p:txBody>
      </p:sp>
      <p:sp>
        <p:nvSpPr>
          <p:cNvPr name="Freeform 3" id="3"/>
          <p:cNvSpPr/>
          <p:nvPr/>
        </p:nvSpPr>
        <p:spPr>
          <a:xfrm flipH="true" flipV="false" rot="443126">
            <a:off x="-4955977" y="4224413"/>
            <a:ext cx="13756948" cy="6225019"/>
          </a:xfrm>
          <a:custGeom>
            <a:avLst/>
            <a:gdLst/>
            <a:ahLst/>
            <a:cxnLst/>
            <a:rect r="r" b="b" t="t" l="l"/>
            <a:pathLst>
              <a:path h="6225019" w="13756948">
                <a:moveTo>
                  <a:pt x="13756949" y="0"/>
                </a:moveTo>
                <a:lnTo>
                  <a:pt x="0" y="0"/>
                </a:lnTo>
                <a:lnTo>
                  <a:pt x="0" y="6225019"/>
                </a:lnTo>
                <a:lnTo>
                  <a:pt x="13756949" y="6225019"/>
                </a:lnTo>
                <a:lnTo>
                  <a:pt x="13756949" y="0"/>
                </a:lnTo>
                <a:close/>
              </a:path>
            </a:pathLst>
          </a:custGeom>
          <a:blipFill>
            <a:blip r:embed="rId2"/>
            <a:stretch>
              <a:fillRect l="0" t="0" r="0" b="0"/>
            </a:stretch>
          </a:blipFill>
        </p:spPr>
      </p:sp>
      <p:sp>
        <p:nvSpPr>
          <p:cNvPr name="Freeform 4" id="4"/>
          <p:cNvSpPr/>
          <p:nvPr/>
        </p:nvSpPr>
        <p:spPr>
          <a:xfrm flipH="false" flipV="false" rot="-9141373">
            <a:off x="9281844" y="8389924"/>
            <a:ext cx="8345920" cy="8469107"/>
          </a:xfrm>
          <a:custGeom>
            <a:avLst/>
            <a:gdLst/>
            <a:ahLst/>
            <a:cxnLst/>
            <a:rect r="r" b="b" t="t" l="l"/>
            <a:pathLst>
              <a:path h="8469107" w="8345920">
                <a:moveTo>
                  <a:pt x="0" y="0"/>
                </a:moveTo>
                <a:lnTo>
                  <a:pt x="8345919" y="0"/>
                </a:lnTo>
                <a:lnTo>
                  <a:pt x="8345919" y="8469106"/>
                </a:lnTo>
                <a:lnTo>
                  <a:pt x="0" y="8469106"/>
                </a:lnTo>
                <a:lnTo>
                  <a:pt x="0" y="0"/>
                </a:lnTo>
                <a:close/>
              </a:path>
            </a:pathLst>
          </a:custGeom>
          <a:blipFill>
            <a:blip r:embed="rId3">
              <a:alphaModFix amt="23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28002" y="7100602"/>
            <a:ext cx="2287044" cy="3186398"/>
          </a:xfrm>
          <a:custGeom>
            <a:avLst/>
            <a:gdLst/>
            <a:ahLst/>
            <a:cxnLst/>
            <a:rect r="r" b="b" t="t" l="l"/>
            <a:pathLst>
              <a:path h="3186398" w="2287044">
                <a:moveTo>
                  <a:pt x="0" y="0"/>
                </a:moveTo>
                <a:lnTo>
                  <a:pt x="2287044" y="0"/>
                </a:lnTo>
                <a:lnTo>
                  <a:pt x="2287044" y="3186398"/>
                </a:lnTo>
                <a:lnTo>
                  <a:pt x="0" y="3186398"/>
                </a:lnTo>
                <a:lnTo>
                  <a:pt x="0" y="0"/>
                </a:lnTo>
                <a:close/>
              </a:path>
            </a:pathLst>
          </a:custGeom>
          <a:blipFill>
            <a:blip r:embed="rId5"/>
            <a:stretch>
              <a:fillRect l="0" t="0" r="0" b="0"/>
            </a:stretch>
          </a:blipFill>
        </p:spPr>
      </p:sp>
      <p:sp>
        <p:nvSpPr>
          <p:cNvPr name="Freeform 6" id="6"/>
          <p:cNvSpPr/>
          <p:nvPr/>
        </p:nvSpPr>
        <p:spPr>
          <a:xfrm flipH="false" flipV="false" rot="0">
            <a:off x="14260377" y="8408245"/>
            <a:ext cx="1667625" cy="2634763"/>
          </a:xfrm>
          <a:custGeom>
            <a:avLst/>
            <a:gdLst/>
            <a:ahLst/>
            <a:cxnLst/>
            <a:rect r="r" b="b" t="t" l="l"/>
            <a:pathLst>
              <a:path h="2634763" w="1667625">
                <a:moveTo>
                  <a:pt x="0" y="0"/>
                </a:moveTo>
                <a:lnTo>
                  <a:pt x="1667625" y="0"/>
                </a:lnTo>
                <a:lnTo>
                  <a:pt x="1667625" y="2634763"/>
                </a:lnTo>
                <a:lnTo>
                  <a:pt x="0" y="2634763"/>
                </a:lnTo>
                <a:lnTo>
                  <a:pt x="0" y="0"/>
                </a:lnTo>
                <a:close/>
              </a:path>
            </a:pathLst>
          </a:custGeom>
          <a:blipFill>
            <a:blip r:embed="rId6"/>
            <a:stretch>
              <a:fillRect l="0" t="0" r="0" b="0"/>
            </a:stretch>
          </a:blipFill>
        </p:spPr>
      </p:sp>
      <p:sp>
        <p:nvSpPr>
          <p:cNvPr name="TextBox 7" id="7"/>
          <p:cNvSpPr txBox="true"/>
          <p:nvPr/>
        </p:nvSpPr>
        <p:spPr>
          <a:xfrm rot="0">
            <a:off x="10289049" y="-208912"/>
            <a:ext cx="5413843" cy="2612040"/>
          </a:xfrm>
          <a:prstGeom prst="rect">
            <a:avLst/>
          </a:prstGeom>
        </p:spPr>
        <p:txBody>
          <a:bodyPr anchor="t" rtlCol="false" tIns="0" lIns="0" bIns="0" rIns="0">
            <a:spAutoFit/>
          </a:bodyPr>
          <a:lstStyle/>
          <a:p>
            <a:pPr algn="ctr" marL="0" indent="0" lvl="1">
              <a:lnSpc>
                <a:spcPts val="21051"/>
              </a:lnSpc>
            </a:pPr>
            <a:r>
              <a:rPr lang="en-US" sz="12994">
                <a:solidFill>
                  <a:srgbClr val="FFFFFF"/>
                </a:solidFill>
                <a:latin typeface="Poppins Ultra-Bold"/>
              </a:rPr>
              <a:t>65.4%</a:t>
            </a:r>
          </a:p>
        </p:txBody>
      </p:sp>
      <p:sp>
        <p:nvSpPr>
          <p:cNvPr name="Freeform 8" id="8"/>
          <p:cNvSpPr/>
          <p:nvPr/>
        </p:nvSpPr>
        <p:spPr>
          <a:xfrm flipH="false" flipV="false" rot="0">
            <a:off x="-1642463" y="6554854"/>
            <a:ext cx="3284926" cy="4898190"/>
          </a:xfrm>
          <a:custGeom>
            <a:avLst/>
            <a:gdLst/>
            <a:ahLst/>
            <a:cxnLst/>
            <a:rect r="r" b="b" t="t" l="l"/>
            <a:pathLst>
              <a:path h="4898190" w="3284926">
                <a:moveTo>
                  <a:pt x="0" y="0"/>
                </a:moveTo>
                <a:lnTo>
                  <a:pt x="3284926" y="0"/>
                </a:lnTo>
                <a:lnTo>
                  <a:pt x="3284926" y="4898190"/>
                </a:lnTo>
                <a:lnTo>
                  <a:pt x="0" y="4898190"/>
                </a:lnTo>
                <a:lnTo>
                  <a:pt x="0" y="0"/>
                </a:lnTo>
                <a:close/>
              </a:path>
            </a:pathLst>
          </a:custGeom>
          <a:blipFill>
            <a:blip r:embed="rId7"/>
            <a:stretch>
              <a:fillRect l="0" t="0" r="0" b="0"/>
            </a:stretch>
          </a:blipFill>
        </p:spPr>
      </p:sp>
      <p:grpSp>
        <p:nvGrpSpPr>
          <p:cNvPr name="Group 9" id="9"/>
          <p:cNvGrpSpPr/>
          <p:nvPr/>
        </p:nvGrpSpPr>
        <p:grpSpPr>
          <a:xfrm rot="0">
            <a:off x="10557028" y="2373093"/>
            <a:ext cx="4792149" cy="535758"/>
            <a:chOff x="0" y="0"/>
            <a:chExt cx="3260701" cy="364544"/>
          </a:xfrm>
        </p:grpSpPr>
        <p:sp>
          <p:nvSpPr>
            <p:cNvPr name="Freeform 10" id="10"/>
            <p:cNvSpPr/>
            <p:nvPr/>
          </p:nvSpPr>
          <p:spPr>
            <a:xfrm flipH="false" flipV="false" rot="0">
              <a:off x="0" y="0"/>
              <a:ext cx="3260701" cy="364544"/>
            </a:xfrm>
            <a:custGeom>
              <a:avLst/>
              <a:gdLst/>
              <a:ahLst/>
              <a:cxnLst/>
              <a:rect r="r" b="b" t="t" l="l"/>
              <a:pathLst>
                <a:path h="364544" w="3260701">
                  <a:moveTo>
                    <a:pt x="25849" y="0"/>
                  </a:moveTo>
                  <a:lnTo>
                    <a:pt x="3234852" y="0"/>
                  </a:lnTo>
                  <a:cubicBezTo>
                    <a:pt x="3249128" y="0"/>
                    <a:pt x="3260701" y="11573"/>
                    <a:pt x="3260701" y="25849"/>
                  </a:cubicBezTo>
                  <a:lnTo>
                    <a:pt x="3260701" y="338695"/>
                  </a:lnTo>
                  <a:cubicBezTo>
                    <a:pt x="3260701" y="352971"/>
                    <a:pt x="3249128" y="364544"/>
                    <a:pt x="3234852" y="364544"/>
                  </a:cubicBezTo>
                  <a:lnTo>
                    <a:pt x="25849" y="364544"/>
                  </a:lnTo>
                  <a:cubicBezTo>
                    <a:pt x="11573" y="364544"/>
                    <a:pt x="0" y="352971"/>
                    <a:pt x="0" y="338695"/>
                  </a:cubicBezTo>
                  <a:lnTo>
                    <a:pt x="0" y="25849"/>
                  </a:lnTo>
                  <a:cubicBezTo>
                    <a:pt x="0" y="11573"/>
                    <a:pt x="11573" y="0"/>
                    <a:pt x="25849" y="0"/>
                  </a:cubicBezTo>
                  <a:close/>
                </a:path>
              </a:pathLst>
            </a:custGeom>
            <a:solidFill>
              <a:srgbClr val="189FDA"/>
            </a:solidFill>
            <a:ln cap="sq">
              <a:noFill/>
              <a:prstDash val="solid"/>
              <a:miter/>
            </a:ln>
          </p:spPr>
        </p:sp>
        <p:sp>
          <p:nvSpPr>
            <p:cNvPr name="TextBox 11" id="11"/>
            <p:cNvSpPr txBox="true"/>
            <p:nvPr/>
          </p:nvSpPr>
          <p:spPr>
            <a:xfrm>
              <a:off x="0" y="-38100"/>
              <a:ext cx="3260701" cy="402644"/>
            </a:xfrm>
            <a:prstGeom prst="rect">
              <a:avLst/>
            </a:prstGeom>
          </p:spPr>
          <p:txBody>
            <a:bodyPr anchor="ctr" rtlCol="false" tIns="50800" lIns="50800" bIns="50800" rIns="50800"/>
            <a:lstStyle/>
            <a:p>
              <a:pPr algn="ctr">
                <a:lnSpc>
                  <a:spcPts val="3145"/>
                </a:lnSpc>
              </a:pPr>
              <a:r>
                <a:rPr lang="en-US" sz="2247">
                  <a:solidFill>
                    <a:srgbClr val="FFFFFF"/>
                  </a:solidFill>
                  <a:latin typeface="Open Sans Bold"/>
                </a:rPr>
                <a:t>Accuracy Score</a:t>
              </a:r>
            </a:p>
          </p:txBody>
        </p:sp>
      </p:grpSp>
      <p:sp>
        <p:nvSpPr>
          <p:cNvPr name="Freeform 12" id="12"/>
          <p:cNvSpPr/>
          <p:nvPr/>
        </p:nvSpPr>
        <p:spPr>
          <a:xfrm flipH="false" flipV="false" rot="0">
            <a:off x="15843974" y="616430"/>
            <a:ext cx="2830651" cy="2749621"/>
          </a:xfrm>
          <a:custGeom>
            <a:avLst/>
            <a:gdLst/>
            <a:ahLst/>
            <a:cxnLst/>
            <a:rect r="r" b="b" t="t" l="l"/>
            <a:pathLst>
              <a:path h="2749621" w="2830651">
                <a:moveTo>
                  <a:pt x="0" y="0"/>
                </a:moveTo>
                <a:lnTo>
                  <a:pt x="2830652" y="0"/>
                </a:lnTo>
                <a:lnTo>
                  <a:pt x="2830652" y="2749621"/>
                </a:lnTo>
                <a:lnTo>
                  <a:pt x="0" y="2749621"/>
                </a:lnTo>
                <a:lnTo>
                  <a:pt x="0" y="0"/>
                </a:lnTo>
                <a:close/>
              </a:path>
            </a:pathLst>
          </a:custGeom>
          <a:blipFill>
            <a:blip r:embed="rId8"/>
            <a:stretch>
              <a:fillRect l="0" t="0" r="0" b="0"/>
            </a:stretch>
          </a:blipFill>
        </p:spPr>
      </p:sp>
      <p:sp>
        <p:nvSpPr>
          <p:cNvPr name="Freeform 13" id="13"/>
          <p:cNvSpPr/>
          <p:nvPr/>
        </p:nvSpPr>
        <p:spPr>
          <a:xfrm flipH="false" flipV="false" rot="0">
            <a:off x="-3653543" y="-6862032"/>
            <a:ext cx="8345920" cy="8469107"/>
          </a:xfrm>
          <a:custGeom>
            <a:avLst/>
            <a:gdLst/>
            <a:ahLst/>
            <a:cxnLst/>
            <a:rect r="r" b="b" t="t" l="l"/>
            <a:pathLst>
              <a:path h="8469107" w="8345920">
                <a:moveTo>
                  <a:pt x="0" y="0"/>
                </a:moveTo>
                <a:lnTo>
                  <a:pt x="8345919" y="0"/>
                </a:lnTo>
                <a:lnTo>
                  <a:pt x="8345919" y="8469106"/>
                </a:lnTo>
                <a:lnTo>
                  <a:pt x="0" y="8469106"/>
                </a:lnTo>
                <a:lnTo>
                  <a:pt x="0" y="0"/>
                </a:lnTo>
                <a:close/>
              </a:path>
            </a:pathLst>
          </a:custGeom>
          <a:blipFill>
            <a:blip r:embed="rId3">
              <a:alphaModFix amt="23000"/>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0471290" y="2416664"/>
            <a:ext cx="4877886" cy="2612040"/>
          </a:xfrm>
          <a:prstGeom prst="rect">
            <a:avLst/>
          </a:prstGeom>
        </p:spPr>
        <p:txBody>
          <a:bodyPr anchor="t" rtlCol="false" tIns="0" lIns="0" bIns="0" rIns="0">
            <a:spAutoFit/>
          </a:bodyPr>
          <a:lstStyle/>
          <a:p>
            <a:pPr algn="ctr" marL="0" indent="0" lvl="1">
              <a:lnSpc>
                <a:spcPts val="21051"/>
              </a:lnSpc>
            </a:pPr>
            <a:r>
              <a:rPr lang="en-US" sz="12994">
                <a:solidFill>
                  <a:srgbClr val="FFFFFF"/>
                </a:solidFill>
                <a:latin typeface="Poppins Ultra-Bold"/>
              </a:rPr>
              <a:t>0.66</a:t>
            </a:r>
          </a:p>
        </p:txBody>
      </p:sp>
      <p:grpSp>
        <p:nvGrpSpPr>
          <p:cNvPr name="Group 15" id="15"/>
          <p:cNvGrpSpPr/>
          <p:nvPr/>
        </p:nvGrpSpPr>
        <p:grpSpPr>
          <a:xfrm rot="0">
            <a:off x="10599896" y="4956065"/>
            <a:ext cx="4792149" cy="535758"/>
            <a:chOff x="0" y="0"/>
            <a:chExt cx="3260701" cy="364544"/>
          </a:xfrm>
        </p:grpSpPr>
        <p:sp>
          <p:nvSpPr>
            <p:cNvPr name="Freeform 16" id="16"/>
            <p:cNvSpPr/>
            <p:nvPr/>
          </p:nvSpPr>
          <p:spPr>
            <a:xfrm flipH="false" flipV="false" rot="0">
              <a:off x="0" y="0"/>
              <a:ext cx="3260701" cy="364544"/>
            </a:xfrm>
            <a:custGeom>
              <a:avLst/>
              <a:gdLst/>
              <a:ahLst/>
              <a:cxnLst/>
              <a:rect r="r" b="b" t="t" l="l"/>
              <a:pathLst>
                <a:path h="364544" w="3260701">
                  <a:moveTo>
                    <a:pt x="25849" y="0"/>
                  </a:moveTo>
                  <a:lnTo>
                    <a:pt x="3234852" y="0"/>
                  </a:lnTo>
                  <a:cubicBezTo>
                    <a:pt x="3249128" y="0"/>
                    <a:pt x="3260701" y="11573"/>
                    <a:pt x="3260701" y="25849"/>
                  </a:cubicBezTo>
                  <a:lnTo>
                    <a:pt x="3260701" y="338695"/>
                  </a:lnTo>
                  <a:cubicBezTo>
                    <a:pt x="3260701" y="352971"/>
                    <a:pt x="3249128" y="364544"/>
                    <a:pt x="3234852" y="364544"/>
                  </a:cubicBezTo>
                  <a:lnTo>
                    <a:pt x="25849" y="364544"/>
                  </a:lnTo>
                  <a:cubicBezTo>
                    <a:pt x="11573" y="364544"/>
                    <a:pt x="0" y="352971"/>
                    <a:pt x="0" y="338695"/>
                  </a:cubicBezTo>
                  <a:lnTo>
                    <a:pt x="0" y="25849"/>
                  </a:lnTo>
                  <a:cubicBezTo>
                    <a:pt x="0" y="11573"/>
                    <a:pt x="11573" y="0"/>
                    <a:pt x="25849" y="0"/>
                  </a:cubicBezTo>
                  <a:close/>
                </a:path>
              </a:pathLst>
            </a:custGeom>
            <a:solidFill>
              <a:srgbClr val="189FDA"/>
            </a:solidFill>
            <a:ln cap="sq">
              <a:noFill/>
              <a:prstDash val="solid"/>
              <a:miter/>
            </a:ln>
          </p:spPr>
        </p:sp>
        <p:sp>
          <p:nvSpPr>
            <p:cNvPr name="TextBox 17" id="17"/>
            <p:cNvSpPr txBox="true"/>
            <p:nvPr/>
          </p:nvSpPr>
          <p:spPr>
            <a:xfrm>
              <a:off x="0" y="-38100"/>
              <a:ext cx="3260701" cy="402644"/>
            </a:xfrm>
            <a:prstGeom prst="rect">
              <a:avLst/>
            </a:prstGeom>
          </p:spPr>
          <p:txBody>
            <a:bodyPr anchor="ctr" rtlCol="false" tIns="50800" lIns="50800" bIns="50800" rIns="50800"/>
            <a:lstStyle/>
            <a:p>
              <a:pPr algn="ctr">
                <a:lnSpc>
                  <a:spcPts val="3145"/>
                </a:lnSpc>
              </a:pPr>
              <a:r>
                <a:rPr lang="en-US" sz="2247">
                  <a:solidFill>
                    <a:srgbClr val="FFFFFF"/>
                  </a:solidFill>
                  <a:latin typeface="Open Sans Bold"/>
                </a:rPr>
                <a:t>AUC Value</a:t>
              </a:r>
            </a:p>
          </p:txBody>
        </p:sp>
      </p:grpSp>
      <p:sp>
        <p:nvSpPr>
          <p:cNvPr name="TextBox 18" id="18"/>
          <p:cNvSpPr txBox="true"/>
          <p:nvPr/>
        </p:nvSpPr>
        <p:spPr>
          <a:xfrm rot="0">
            <a:off x="1028700" y="1934091"/>
            <a:ext cx="9119267" cy="2846070"/>
          </a:xfrm>
          <a:prstGeom prst="rect">
            <a:avLst/>
          </a:prstGeom>
        </p:spPr>
        <p:txBody>
          <a:bodyPr anchor="t" rtlCol="false" tIns="0" lIns="0" bIns="0" rIns="0">
            <a:spAutoFit/>
          </a:bodyPr>
          <a:lstStyle/>
          <a:p>
            <a:pPr>
              <a:lnSpc>
                <a:spcPts val="3779"/>
              </a:lnSpc>
            </a:pPr>
            <a:r>
              <a:rPr lang="en-US" sz="2700">
                <a:solidFill>
                  <a:srgbClr val="FFFFFF"/>
                </a:solidFill>
                <a:latin typeface="Raleway Bold"/>
              </a:rPr>
              <a:t>The best model to use would be the RandomForest Model.</a:t>
            </a:r>
          </a:p>
          <a:p>
            <a:pPr>
              <a:lnSpc>
                <a:spcPts val="3779"/>
              </a:lnSpc>
              <a:spcBef>
                <a:spcPct val="0"/>
              </a:spcBef>
            </a:pPr>
            <a:r>
              <a:rPr lang="en-US" sz="2700">
                <a:solidFill>
                  <a:srgbClr val="FFFFFF"/>
                </a:solidFill>
                <a:latin typeface="Raleway Bold"/>
              </a:rPr>
              <a:t>With the highest AUC and accuracy score, combined with the fact that it has the highest cross validation score, shows that it is the best model to use to predict the water quality through classification</a:t>
            </a:r>
          </a:p>
        </p:txBody>
      </p:sp>
      <p:sp>
        <p:nvSpPr>
          <p:cNvPr name="TextBox 19" id="19"/>
          <p:cNvSpPr txBox="true"/>
          <p:nvPr/>
        </p:nvSpPr>
        <p:spPr>
          <a:xfrm rot="0">
            <a:off x="10557028" y="5087260"/>
            <a:ext cx="4749280" cy="2612040"/>
          </a:xfrm>
          <a:prstGeom prst="rect">
            <a:avLst/>
          </a:prstGeom>
        </p:spPr>
        <p:txBody>
          <a:bodyPr anchor="t" rtlCol="false" tIns="0" lIns="0" bIns="0" rIns="0">
            <a:spAutoFit/>
          </a:bodyPr>
          <a:lstStyle/>
          <a:p>
            <a:pPr algn="ctr" marL="0" indent="0" lvl="1">
              <a:lnSpc>
                <a:spcPts val="21051"/>
              </a:lnSpc>
            </a:pPr>
            <a:r>
              <a:rPr lang="en-US" sz="12994">
                <a:solidFill>
                  <a:srgbClr val="FFFFFF"/>
                </a:solidFill>
                <a:latin typeface="Poppins Ultra-Bold"/>
              </a:rPr>
              <a:t>0.66</a:t>
            </a:r>
          </a:p>
        </p:txBody>
      </p:sp>
      <p:grpSp>
        <p:nvGrpSpPr>
          <p:cNvPr name="Group 20" id="20"/>
          <p:cNvGrpSpPr/>
          <p:nvPr/>
        </p:nvGrpSpPr>
        <p:grpSpPr>
          <a:xfrm rot="0">
            <a:off x="10557028" y="7937425"/>
            <a:ext cx="4792149" cy="535758"/>
            <a:chOff x="0" y="0"/>
            <a:chExt cx="3260701" cy="364544"/>
          </a:xfrm>
        </p:grpSpPr>
        <p:sp>
          <p:nvSpPr>
            <p:cNvPr name="Freeform 21" id="21"/>
            <p:cNvSpPr/>
            <p:nvPr/>
          </p:nvSpPr>
          <p:spPr>
            <a:xfrm flipH="false" flipV="false" rot="0">
              <a:off x="0" y="0"/>
              <a:ext cx="3260701" cy="364544"/>
            </a:xfrm>
            <a:custGeom>
              <a:avLst/>
              <a:gdLst/>
              <a:ahLst/>
              <a:cxnLst/>
              <a:rect r="r" b="b" t="t" l="l"/>
              <a:pathLst>
                <a:path h="364544" w="3260701">
                  <a:moveTo>
                    <a:pt x="25849" y="0"/>
                  </a:moveTo>
                  <a:lnTo>
                    <a:pt x="3234852" y="0"/>
                  </a:lnTo>
                  <a:cubicBezTo>
                    <a:pt x="3249128" y="0"/>
                    <a:pt x="3260701" y="11573"/>
                    <a:pt x="3260701" y="25849"/>
                  </a:cubicBezTo>
                  <a:lnTo>
                    <a:pt x="3260701" y="338695"/>
                  </a:lnTo>
                  <a:cubicBezTo>
                    <a:pt x="3260701" y="352971"/>
                    <a:pt x="3249128" y="364544"/>
                    <a:pt x="3234852" y="364544"/>
                  </a:cubicBezTo>
                  <a:lnTo>
                    <a:pt x="25849" y="364544"/>
                  </a:lnTo>
                  <a:cubicBezTo>
                    <a:pt x="11573" y="364544"/>
                    <a:pt x="0" y="352971"/>
                    <a:pt x="0" y="338695"/>
                  </a:cubicBezTo>
                  <a:lnTo>
                    <a:pt x="0" y="25849"/>
                  </a:lnTo>
                  <a:cubicBezTo>
                    <a:pt x="0" y="11573"/>
                    <a:pt x="11573" y="0"/>
                    <a:pt x="25849" y="0"/>
                  </a:cubicBezTo>
                  <a:close/>
                </a:path>
              </a:pathLst>
            </a:custGeom>
            <a:solidFill>
              <a:srgbClr val="189FDA"/>
            </a:solidFill>
            <a:ln cap="sq">
              <a:noFill/>
              <a:prstDash val="solid"/>
              <a:miter/>
            </a:ln>
          </p:spPr>
        </p:sp>
        <p:sp>
          <p:nvSpPr>
            <p:cNvPr name="TextBox 22" id="22"/>
            <p:cNvSpPr txBox="true"/>
            <p:nvPr/>
          </p:nvSpPr>
          <p:spPr>
            <a:xfrm>
              <a:off x="0" y="-38100"/>
              <a:ext cx="3260701" cy="402644"/>
            </a:xfrm>
            <a:prstGeom prst="rect">
              <a:avLst/>
            </a:prstGeom>
          </p:spPr>
          <p:txBody>
            <a:bodyPr anchor="ctr" rtlCol="false" tIns="50800" lIns="50800" bIns="50800" rIns="50800"/>
            <a:lstStyle/>
            <a:p>
              <a:pPr algn="ctr">
                <a:lnSpc>
                  <a:spcPts val="3145"/>
                </a:lnSpc>
              </a:pPr>
              <a:r>
                <a:rPr lang="en-US" sz="2247">
                  <a:solidFill>
                    <a:srgbClr val="FFFFFF"/>
                  </a:solidFill>
                  <a:latin typeface="Open Sans Bold"/>
                </a:rPr>
                <a:t>Cross-Validation Score</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32D59"/>
        </a:solidFill>
      </p:bgPr>
    </p:bg>
    <p:spTree>
      <p:nvGrpSpPr>
        <p:cNvPr id="1" name=""/>
        <p:cNvGrpSpPr/>
        <p:nvPr/>
      </p:nvGrpSpPr>
      <p:grpSpPr>
        <a:xfrm>
          <a:off x="0" y="0"/>
          <a:ext cx="0" cy="0"/>
          <a:chOff x="0" y="0"/>
          <a:chExt cx="0" cy="0"/>
        </a:xfrm>
      </p:grpSpPr>
      <p:sp>
        <p:nvSpPr>
          <p:cNvPr name="Freeform 2" id="2"/>
          <p:cNvSpPr/>
          <p:nvPr/>
        </p:nvSpPr>
        <p:spPr>
          <a:xfrm flipH="false" flipV="false" rot="0">
            <a:off x="-2487995" y="-2998787"/>
            <a:ext cx="7033390" cy="7137204"/>
          </a:xfrm>
          <a:custGeom>
            <a:avLst/>
            <a:gdLst/>
            <a:ahLst/>
            <a:cxnLst/>
            <a:rect r="r" b="b" t="t" l="l"/>
            <a:pathLst>
              <a:path h="7137204" w="7033390">
                <a:moveTo>
                  <a:pt x="0" y="0"/>
                </a:moveTo>
                <a:lnTo>
                  <a:pt x="7033390" y="0"/>
                </a:lnTo>
                <a:lnTo>
                  <a:pt x="7033390" y="7137203"/>
                </a:lnTo>
                <a:lnTo>
                  <a:pt x="0" y="7137203"/>
                </a:lnTo>
                <a:lnTo>
                  <a:pt x="0" y="0"/>
                </a:lnTo>
                <a:close/>
              </a:path>
            </a:pathLst>
          </a:custGeom>
          <a:blipFill>
            <a:blip r:embed="rId2">
              <a:alphaModFix amt="2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570529" y="-2161370"/>
            <a:ext cx="3377542" cy="4710414"/>
          </a:xfrm>
          <a:custGeom>
            <a:avLst/>
            <a:gdLst/>
            <a:ahLst/>
            <a:cxnLst/>
            <a:rect r="r" b="b" t="t" l="l"/>
            <a:pathLst>
              <a:path h="4710414" w="3377542">
                <a:moveTo>
                  <a:pt x="3377542" y="0"/>
                </a:moveTo>
                <a:lnTo>
                  <a:pt x="0" y="0"/>
                </a:lnTo>
                <a:lnTo>
                  <a:pt x="0" y="4710415"/>
                </a:lnTo>
                <a:lnTo>
                  <a:pt x="3377542" y="4710415"/>
                </a:lnTo>
                <a:lnTo>
                  <a:pt x="3377542" y="0"/>
                </a:lnTo>
                <a:close/>
              </a:path>
            </a:pathLst>
          </a:custGeom>
          <a:blipFill>
            <a:blip r:embed="rId4"/>
            <a:stretch>
              <a:fillRect l="0" t="0" r="0" b="0"/>
            </a:stretch>
          </a:blipFill>
        </p:spPr>
      </p:sp>
      <p:sp>
        <p:nvSpPr>
          <p:cNvPr name="Freeform 4" id="4"/>
          <p:cNvSpPr/>
          <p:nvPr/>
        </p:nvSpPr>
        <p:spPr>
          <a:xfrm flipH="false" flipV="false" rot="0">
            <a:off x="1218388" y="2372200"/>
            <a:ext cx="1762498" cy="1766216"/>
          </a:xfrm>
          <a:custGeom>
            <a:avLst/>
            <a:gdLst/>
            <a:ahLst/>
            <a:cxnLst/>
            <a:rect r="r" b="b" t="t" l="l"/>
            <a:pathLst>
              <a:path h="1766216" w="1762498">
                <a:moveTo>
                  <a:pt x="0" y="0"/>
                </a:moveTo>
                <a:lnTo>
                  <a:pt x="1762497" y="0"/>
                </a:lnTo>
                <a:lnTo>
                  <a:pt x="1762497" y="1766216"/>
                </a:lnTo>
                <a:lnTo>
                  <a:pt x="0" y="1766216"/>
                </a:lnTo>
                <a:lnTo>
                  <a:pt x="0" y="0"/>
                </a:lnTo>
                <a:close/>
              </a:path>
            </a:pathLst>
          </a:custGeom>
          <a:blipFill>
            <a:blip r:embed="rId5"/>
            <a:stretch>
              <a:fillRect l="0" t="0" r="0" b="0"/>
            </a:stretch>
          </a:blipFill>
        </p:spPr>
      </p:sp>
      <p:sp>
        <p:nvSpPr>
          <p:cNvPr name="Freeform 5" id="5"/>
          <p:cNvSpPr/>
          <p:nvPr/>
        </p:nvSpPr>
        <p:spPr>
          <a:xfrm flipH="false" flipV="false" rot="0">
            <a:off x="-255708" y="4874698"/>
            <a:ext cx="3777050" cy="5632001"/>
          </a:xfrm>
          <a:custGeom>
            <a:avLst/>
            <a:gdLst/>
            <a:ahLst/>
            <a:cxnLst/>
            <a:rect r="r" b="b" t="t" l="l"/>
            <a:pathLst>
              <a:path h="5632001" w="3777050">
                <a:moveTo>
                  <a:pt x="0" y="0"/>
                </a:moveTo>
                <a:lnTo>
                  <a:pt x="3777049" y="0"/>
                </a:lnTo>
                <a:lnTo>
                  <a:pt x="3777049" y="5632001"/>
                </a:lnTo>
                <a:lnTo>
                  <a:pt x="0" y="5632001"/>
                </a:lnTo>
                <a:lnTo>
                  <a:pt x="0" y="0"/>
                </a:lnTo>
                <a:close/>
              </a:path>
            </a:pathLst>
          </a:custGeom>
          <a:blipFill>
            <a:blip r:embed="rId6"/>
            <a:stretch>
              <a:fillRect l="0" t="0" r="0" b="0"/>
            </a:stretch>
          </a:blipFill>
        </p:spPr>
      </p:sp>
      <p:sp>
        <p:nvSpPr>
          <p:cNvPr name="Freeform 6" id="6"/>
          <p:cNvSpPr/>
          <p:nvPr/>
        </p:nvSpPr>
        <p:spPr>
          <a:xfrm flipH="false" flipV="false" rot="0">
            <a:off x="10310752" y="1173037"/>
            <a:ext cx="7180326" cy="8229600"/>
          </a:xfrm>
          <a:custGeom>
            <a:avLst/>
            <a:gdLst/>
            <a:ahLst/>
            <a:cxnLst/>
            <a:rect r="r" b="b" t="t" l="l"/>
            <a:pathLst>
              <a:path h="8229600" w="7180326">
                <a:moveTo>
                  <a:pt x="0" y="0"/>
                </a:moveTo>
                <a:lnTo>
                  <a:pt x="7180326" y="0"/>
                </a:lnTo>
                <a:lnTo>
                  <a:pt x="7180326" y="8229600"/>
                </a:lnTo>
                <a:lnTo>
                  <a:pt x="0" y="8229600"/>
                </a:lnTo>
                <a:lnTo>
                  <a:pt x="0" y="0"/>
                </a:lnTo>
                <a:close/>
              </a:path>
            </a:pathLst>
          </a:custGeom>
          <a:blipFill>
            <a:blip r:embed="rId7"/>
            <a:stretch>
              <a:fillRect l="0" t="0" r="0" b="0"/>
            </a:stretch>
          </a:blipFill>
        </p:spPr>
      </p:sp>
      <p:sp>
        <p:nvSpPr>
          <p:cNvPr name="Freeform 7" id="7"/>
          <p:cNvSpPr/>
          <p:nvPr/>
        </p:nvSpPr>
        <p:spPr>
          <a:xfrm flipH="false" flipV="false" rot="0">
            <a:off x="807098" y="1326050"/>
            <a:ext cx="785450" cy="787107"/>
          </a:xfrm>
          <a:custGeom>
            <a:avLst/>
            <a:gdLst/>
            <a:ahLst/>
            <a:cxnLst/>
            <a:rect r="r" b="b" t="t" l="l"/>
            <a:pathLst>
              <a:path h="787107" w="785450">
                <a:moveTo>
                  <a:pt x="0" y="0"/>
                </a:moveTo>
                <a:lnTo>
                  <a:pt x="785450" y="0"/>
                </a:lnTo>
                <a:lnTo>
                  <a:pt x="785450" y="787107"/>
                </a:lnTo>
                <a:lnTo>
                  <a:pt x="0" y="787107"/>
                </a:lnTo>
                <a:lnTo>
                  <a:pt x="0" y="0"/>
                </a:lnTo>
                <a:close/>
              </a:path>
            </a:pathLst>
          </a:custGeom>
          <a:blipFill>
            <a:blip r:embed="rId5"/>
            <a:stretch>
              <a:fillRect l="0" t="0" r="0" b="0"/>
            </a:stretch>
          </a:blipFill>
        </p:spPr>
      </p:sp>
      <p:sp>
        <p:nvSpPr>
          <p:cNvPr name="Freeform 8" id="8"/>
          <p:cNvSpPr/>
          <p:nvPr/>
        </p:nvSpPr>
        <p:spPr>
          <a:xfrm flipH="false" flipV="false" rot="0">
            <a:off x="2254455" y="811747"/>
            <a:ext cx="432993" cy="433907"/>
          </a:xfrm>
          <a:custGeom>
            <a:avLst/>
            <a:gdLst/>
            <a:ahLst/>
            <a:cxnLst/>
            <a:rect r="r" b="b" t="t" l="l"/>
            <a:pathLst>
              <a:path h="433907" w="432993">
                <a:moveTo>
                  <a:pt x="0" y="0"/>
                </a:moveTo>
                <a:lnTo>
                  <a:pt x="432993" y="0"/>
                </a:lnTo>
                <a:lnTo>
                  <a:pt x="432993" y="433906"/>
                </a:lnTo>
                <a:lnTo>
                  <a:pt x="0" y="433906"/>
                </a:lnTo>
                <a:lnTo>
                  <a:pt x="0" y="0"/>
                </a:lnTo>
                <a:close/>
              </a:path>
            </a:pathLst>
          </a:custGeom>
          <a:blipFill>
            <a:blip r:embed="rId5"/>
            <a:stretch>
              <a:fillRect l="0" t="0" r="0" b="0"/>
            </a:stretch>
          </a:blipFill>
        </p:spPr>
      </p:sp>
      <p:grpSp>
        <p:nvGrpSpPr>
          <p:cNvPr name="Group 9" id="9"/>
          <p:cNvGrpSpPr/>
          <p:nvPr/>
        </p:nvGrpSpPr>
        <p:grpSpPr>
          <a:xfrm rot="0">
            <a:off x="1929245" y="3425516"/>
            <a:ext cx="14022532" cy="5230112"/>
            <a:chOff x="0" y="0"/>
            <a:chExt cx="3693177" cy="1377478"/>
          </a:xfrm>
        </p:grpSpPr>
        <p:sp>
          <p:nvSpPr>
            <p:cNvPr name="Freeform 10" id="10"/>
            <p:cNvSpPr/>
            <p:nvPr/>
          </p:nvSpPr>
          <p:spPr>
            <a:xfrm flipH="false" flipV="false" rot="0">
              <a:off x="0" y="0"/>
              <a:ext cx="3693177" cy="1377478"/>
            </a:xfrm>
            <a:custGeom>
              <a:avLst/>
              <a:gdLst/>
              <a:ahLst/>
              <a:cxnLst/>
              <a:rect r="r" b="b" t="t" l="l"/>
              <a:pathLst>
                <a:path h="1377478" w="3693177">
                  <a:moveTo>
                    <a:pt x="28157" y="0"/>
                  </a:moveTo>
                  <a:lnTo>
                    <a:pt x="3665020" y="0"/>
                  </a:lnTo>
                  <a:cubicBezTo>
                    <a:pt x="3680571" y="0"/>
                    <a:pt x="3693177" y="12606"/>
                    <a:pt x="3693177" y="28157"/>
                  </a:cubicBezTo>
                  <a:lnTo>
                    <a:pt x="3693177" y="1349321"/>
                  </a:lnTo>
                  <a:cubicBezTo>
                    <a:pt x="3693177" y="1356788"/>
                    <a:pt x="3690211" y="1363950"/>
                    <a:pt x="3684930" y="1369231"/>
                  </a:cubicBezTo>
                  <a:cubicBezTo>
                    <a:pt x="3679650" y="1374511"/>
                    <a:pt x="3672488" y="1377478"/>
                    <a:pt x="3665020" y="1377478"/>
                  </a:cubicBezTo>
                  <a:lnTo>
                    <a:pt x="28157" y="1377478"/>
                  </a:lnTo>
                  <a:cubicBezTo>
                    <a:pt x="20690" y="1377478"/>
                    <a:pt x="13528" y="1374511"/>
                    <a:pt x="8247" y="1369231"/>
                  </a:cubicBezTo>
                  <a:cubicBezTo>
                    <a:pt x="2967" y="1363950"/>
                    <a:pt x="0" y="1356788"/>
                    <a:pt x="0" y="1349321"/>
                  </a:cubicBezTo>
                  <a:lnTo>
                    <a:pt x="0" y="28157"/>
                  </a:lnTo>
                  <a:cubicBezTo>
                    <a:pt x="0" y="20690"/>
                    <a:pt x="2967" y="13528"/>
                    <a:pt x="8247" y="8247"/>
                  </a:cubicBezTo>
                  <a:cubicBezTo>
                    <a:pt x="13528" y="2967"/>
                    <a:pt x="20690" y="0"/>
                    <a:pt x="28157" y="0"/>
                  </a:cubicBezTo>
                  <a:close/>
                </a:path>
              </a:pathLst>
            </a:custGeom>
            <a:solidFill>
              <a:srgbClr val="FFFFFF"/>
            </a:solidFill>
          </p:spPr>
        </p:sp>
        <p:sp>
          <p:nvSpPr>
            <p:cNvPr name="TextBox 11" id="11"/>
            <p:cNvSpPr txBox="true"/>
            <p:nvPr/>
          </p:nvSpPr>
          <p:spPr>
            <a:xfrm>
              <a:off x="0" y="-38100"/>
              <a:ext cx="3693177" cy="141557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254455" y="3799829"/>
            <a:ext cx="13316074" cy="4034917"/>
          </a:xfrm>
          <a:prstGeom prst="rect">
            <a:avLst/>
          </a:prstGeom>
        </p:spPr>
        <p:txBody>
          <a:bodyPr anchor="t" rtlCol="false" tIns="0" lIns="0" bIns="0" rIns="0">
            <a:spAutoFit/>
          </a:bodyPr>
          <a:lstStyle/>
          <a:p>
            <a:pPr algn="ctr">
              <a:lnSpc>
                <a:spcPts val="5325"/>
              </a:lnSpc>
            </a:pPr>
            <a:r>
              <a:rPr lang="en-US" sz="3804">
                <a:solidFill>
                  <a:srgbClr val="355A92"/>
                </a:solidFill>
                <a:latin typeface="Sniglet"/>
              </a:rPr>
              <a:t>Classification is a task that machine learning can accomplish. It finds patterns and relationships within the data to accurately assign labels or categories to new, unseen data.</a:t>
            </a:r>
          </a:p>
          <a:p>
            <a:pPr algn="ctr">
              <a:lnSpc>
                <a:spcPts val="5325"/>
              </a:lnSpc>
            </a:pPr>
            <a:r>
              <a:rPr lang="en-US" sz="3804">
                <a:solidFill>
                  <a:srgbClr val="355A92"/>
                </a:solidFill>
                <a:latin typeface="Sniglet"/>
              </a:rPr>
              <a:t>The success of classification models relies on careful feature selection, good training datasets and the correct algorithm model. </a:t>
            </a:r>
          </a:p>
        </p:txBody>
      </p:sp>
      <p:sp>
        <p:nvSpPr>
          <p:cNvPr name="TextBox 13" id="13"/>
          <p:cNvSpPr txBox="true"/>
          <p:nvPr/>
        </p:nvSpPr>
        <p:spPr>
          <a:xfrm rot="0">
            <a:off x="2933105" y="752475"/>
            <a:ext cx="12014812" cy="2546536"/>
          </a:xfrm>
          <a:prstGeom prst="rect">
            <a:avLst/>
          </a:prstGeom>
        </p:spPr>
        <p:txBody>
          <a:bodyPr anchor="t" rtlCol="false" tIns="0" lIns="0" bIns="0" rIns="0">
            <a:spAutoFit/>
          </a:bodyPr>
          <a:lstStyle/>
          <a:p>
            <a:pPr algn="ctr">
              <a:lnSpc>
                <a:spcPts val="20882"/>
              </a:lnSpc>
              <a:spcBef>
                <a:spcPct val="0"/>
              </a:spcBef>
            </a:pPr>
            <a:r>
              <a:rPr lang="en-US" sz="14916">
                <a:solidFill>
                  <a:srgbClr val="FFDE59"/>
                </a:solidFill>
                <a:latin typeface="Blueberry"/>
              </a:rPr>
              <a:t>Conclusion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32D59"/>
        </a:solidFill>
      </p:bgPr>
    </p:bg>
    <p:spTree>
      <p:nvGrpSpPr>
        <p:cNvPr id="1" name=""/>
        <p:cNvGrpSpPr/>
        <p:nvPr/>
      </p:nvGrpSpPr>
      <p:grpSpPr>
        <a:xfrm>
          <a:off x="0" y="0"/>
          <a:ext cx="0" cy="0"/>
          <a:chOff x="0" y="0"/>
          <a:chExt cx="0" cy="0"/>
        </a:xfrm>
      </p:grpSpPr>
      <p:sp>
        <p:nvSpPr>
          <p:cNvPr name="Freeform 2" id="2"/>
          <p:cNvSpPr/>
          <p:nvPr/>
        </p:nvSpPr>
        <p:spPr>
          <a:xfrm flipH="false" flipV="false" rot="0">
            <a:off x="-2487995" y="-2998787"/>
            <a:ext cx="7033390" cy="7137204"/>
          </a:xfrm>
          <a:custGeom>
            <a:avLst/>
            <a:gdLst/>
            <a:ahLst/>
            <a:cxnLst/>
            <a:rect r="r" b="b" t="t" l="l"/>
            <a:pathLst>
              <a:path h="7137204" w="7033390">
                <a:moveTo>
                  <a:pt x="0" y="0"/>
                </a:moveTo>
                <a:lnTo>
                  <a:pt x="7033390" y="0"/>
                </a:lnTo>
                <a:lnTo>
                  <a:pt x="7033390" y="7137203"/>
                </a:lnTo>
                <a:lnTo>
                  <a:pt x="0" y="7137203"/>
                </a:lnTo>
                <a:lnTo>
                  <a:pt x="0" y="0"/>
                </a:lnTo>
                <a:close/>
              </a:path>
            </a:pathLst>
          </a:custGeom>
          <a:blipFill>
            <a:blip r:embed="rId2">
              <a:alphaModFix amt="2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570529" y="-2161370"/>
            <a:ext cx="3377542" cy="4710414"/>
          </a:xfrm>
          <a:custGeom>
            <a:avLst/>
            <a:gdLst/>
            <a:ahLst/>
            <a:cxnLst/>
            <a:rect r="r" b="b" t="t" l="l"/>
            <a:pathLst>
              <a:path h="4710414" w="3377542">
                <a:moveTo>
                  <a:pt x="3377542" y="0"/>
                </a:moveTo>
                <a:lnTo>
                  <a:pt x="0" y="0"/>
                </a:lnTo>
                <a:lnTo>
                  <a:pt x="0" y="4710415"/>
                </a:lnTo>
                <a:lnTo>
                  <a:pt x="3377542" y="4710415"/>
                </a:lnTo>
                <a:lnTo>
                  <a:pt x="3377542" y="0"/>
                </a:lnTo>
                <a:close/>
              </a:path>
            </a:pathLst>
          </a:custGeom>
          <a:blipFill>
            <a:blip r:embed="rId4"/>
            <a:stretch>
              <a:fillRect l="0" t="0" r="0" b="0"/>
            </a:stretch>
          </a:blipFill>
        </p:spPr>
      </p:sp>
      <p:sp>
        <p:nvSpPr>
          <p:cNvPr name="Freeform 4" id="4"/>
          <p:cNvSpPr/>
          <p:nvPr/>
        </p:nvSpPr>
        <p:spPr>
          <a:xfrm flipH="false" flipV="false" rot="0">
            <a:off x="1218388" y="2372200"/>
            <a:ext cx="1762498" cy="1766216"/>
          </a:xfrm>
          <a:custGeom>
            <a:avLst/>
            <a:gdLst/>
            <a:ahLst/>
            <a:cxnLst/>
            <a:rect r="r" b="b" t="t" l="l"/>
            <a:pathLst>
              <a:path h="1766216" w="1762498">
                <a:moveTo>
                  <a:pt x="0" y="0"/>
                </a:moveTo>
                <a:lnTo>
                  <a:pt x="1762497" y="0"/>
                </a:lnTo>
                <a:lnTo>
                  <a:pt x="1762497" y="1766216"/>
                </a:lnTo>
                <a:lnTo>
                  <a:pt x="0" y="1766216"/>
                </a:lnTo>
                <a:lnTo>
                  <a:pt x="0" y="0"/>
                </a:lnTo>
                <a:close/>
              </a:path>
            </a:pathLst>
          </a:custGeom>
          <a:blipFill>
            <a:blip r:embed="rId5"/>
            <a:stretch>
              <a:fillRect l="0" t="0" r="0" b="0"/>
            </a:stretch>
          </a:blipFill>
        </p:spPr>
      </p:sp>
      <p:sp>
        <p:nvSpPr>
          <p:cNvPr name="Freeform 5" id="5"/>
          <p:cNvSpPr/>
          <p:nvPr/>
        </p:nvSpPr>
        <p:spPr>
          <a:xfrm flipH="false" flipV="false" rot="0">
            <a:off x="-255708" y="4874698"/>
            <a:ext cx="3777050" cy="5632001"/>
          </a:xfrm>
          <a:custGeom>
            <a:avLst/>
            <a:gdLst/>
            <a:ahLst/>
            <a:cxnLst/>
            <a:rect r="r" b="b" t="t" l="l"/>
            <a:pathLst>
              <a:path h="5632001" w="3777050">
                <a:moveTo>
                  <a:pt x="0" y="0"/>
                </a:moveTo>
                <a:lnTo>
                  <a:pt x="3777049" y="0"/>
                </a:lnTo>
                <a:lnTo>
                  <a:pt x="3777049" y="5632001"/>
                </a:lnTo>
                <a:lnTo>
                  <a:pt x="0" y="5632001"/>
                </a:lnTo>
                <a:lnTo>
                  <a:pt x="0" y="0"/>
                </a:lnTo>
                <a:close/>
              </a:path>
            </a:pathLst>
          </a:custGeom>
          <a:blipFill>
            <a:blip r:embed="rId6"/>
            <a:stretch>
              <a:fillRect l="0" t="0" r="0" b="0"/>
            </a:stretch>
          </a:blipFill>
        </p:spPr>
      </p:sp>
      <p:sp>
        <p:nvSpPr>
          <p:cNvPr name="Freeform 6" id="6"/>
          <p:cNvSpPr/>
          <p:nvPr/>
        </p:nvSpPr>
        <p:spPr>
          <a:xfrm flipH="false" flipV="false" rot="0">
            <a:off x="10310752" y="1173037"/>
            <a:ext cx="7180326" cy="8229600"/>
          </a:xfrm>
          <a:custGeom>
            <a:avLst/>
            <a:gdLst/>
            <a:ahLst/>
            <a:cxnLst/>
            <a:rect r="r" b="b" t="t" l="l"/>
            <a:pathLst>
              <a:path h="8229600" w="7180326">
                <a:moveTo>
                  <a:pt x="0" y="0"/>
                </a:moveTo>
                <a:lnTo>
                  <a:pt x="7180326" y="0"/>
                </a:lnTo>
                <a:lnTo>
                  <a:pt x="7180326" y="8229600"/>
                </a:lnTo>
                <a:lnTo>
                  <a:pt x="0" y="8229600"/>
                </a:lnTo>
                <a:lnTo>
                  <a:pt x="0" y="0"/>
                </a:lnTo>
                <a:close/>
              </a:path>
            </a:pathLst>
          </a:custGeom>
          <a:blipFill>
            <a:blip r:embed="rId7"/>
            <a:stretch>
              <a:fillRect l="0" t="0" r="0" b="0"/>
            </a:stretch>
          </a:blipFill>
        </p:spPr>
      </p:sp>
      <p:sp>
        <p:nvSpPr>
          <p:cNvPr name="Freeform 7" id="7"/>
          <p:cNvSpPr/>
          <p:nvPr/>
        </p:nvSpPr>
        <p:spPr>
          <a:xfrm flipH="false" flipV="false" rot="0">
            <a:off x="3521341" y="7994636"/>
            <a:ext cx="1888525" cy="2816000"/>
          </a:xfrm>
          <a:custGeom>
            <a:avLst/>
            <a:gdLst/>
            <a:ahLst/>
            <a:cxnLst/>
            <a:rect r="r" b="b" t="t" l="l"/>
            <a:pathLst>
              <a:path h="2816000" w="1888525">
                <a:moveTo>
                  <a:pt x="0" y="0"/>
                </a:moveTo>
                <a:lnTo>
                  <a:pt x="1888525" y="0"/>
                </a:lnTo>
                <a:lnTo>
                  <a:pt x="1888525" y="2816001"/>
                </a:lnTo>
                <a:lnTo>
                  <a:pt x="0" y="2816001"/>
                </a:lnTo>
                <a:lnTo>
                  <a:pt x="0" y="0"/>
                </a:lnTo>
                <a:close/>
              </a:path>
            </a:pathLst>
          </a:custGeom>
          <a:blipFill>
            <a:blip r:embed="rId6"/>
            <a:stretch>
              <a:fillRect l="0" t="0" r="0" b="0"/>
            </a:stretch>
          </a:blipFill>
        </p:spPr>
      </p:sp>
      <p:sp>
        <p:nvSpPr>
          <p:cNvPr name="Freeform 8" id="8"/>
          <p:cNvSpPr/>
          <p:nvPr/>
        </p:nvSpPr>
        <p:spPr>
          <a:xfrm flipH="false" flipV="false" rot="0">
            <a:off x="807098" y="1326050"/>
            <a:ext cx="785450" cy="787107"/>
          </a:xfrm>
          <a:custGeom>
            <a:avLst/>
            <a:gdLst/>
            <a:ahLst/>
            <a:cxnLst/>
            <a:rect r="r" b="b" t="t" l="l"/>
            <a:pathLst>
              <a:path h="787107" w="785450">
                <a:moveTo>
                  <a:pt x="0" y="0"/>
                </a:moveTo>
                <a:lnTo>
                  <a:pt x="785450" y="0"/>
                </a:lnTo>
                <a:lnTo>
                  <a:pt x="785450" y="787107"/>
                </a:lnTo>
                <a:lnTo>
                  <a:pt x="0" y="787107"/>
                </a:lnTo>
                <a:lnTo>
                  <a:pt x="0" y="0"/>
                </a:lnTo>
                <a:close/>
              </a:path>
            </a:pathLst>
          </a:custGeom>
          <a:blipFill>
            <a:blip r:embed="rId5"/>
            <a:stretch>
              <a:fillRect l="0" t="0" r="0" b="0"/>
            </a:stretch>
          </a:blipFill>
        </p:spPr>
      </p:sp>
      <p:sp>
        <p:nvSpPr>
          <p:cNvPr name="Freeform 9" id="9"/>
          <p:cNvSpPr/>
          <p:nvPr/>
        </p:nvSpPr>
        <p:spPr>
          <a:xfrm flipH="false" flipV="false" rot="0">
            <a:off x="2254455" y="811747"/>
            <a:ext cx="432993" cy="433907"/>
          </a:xfrm>
          <a:custGeom>
            <a:avLst/>
            <a:gdLst/>
            <a:ahLst/>
            <a:cxnLst/>
            <a:rect r="r" b="b" t="t" l="l"/>
            <a:pathLst>
              <a:path h="433907" w="432993">
                <a:moveTo>
                  <a:pt x="0" y="0"/>
                </a:moveTo>
                <a:lnTo>
                  <a:pt x="432993" y="0"/>
                </a:lnTo>
                <a:lnTo>
                  <a:pt x="432993" y="433906"/>
                </a:lnTo>
                <a:lnTo>
                  <a:pt x="0" y="433906"/>
                </a:lnTo>
                <a:lnTo>
                  <a:pt x="0" y="0"/>
                </a:lnTo>
                <a:close/>
              </a:path>
            </a:pathLst>
          </a:custGeom>
          <a:blipFill>
            <a:blip r:embed="rId5"/>
            <a:stretch>
              <a:fillRect l="0" t="0" r="0" b="0"/>
            </a:stretch>
          </a:blipFill>
        </p:spPr>
      </p:sp>
      <p:sp>
        <p:nvSpPr>
          <p:cNvPr name="Freeform 10" id="10"/>
          <p:cNvSpPr/>
          <p:nvPr/>
        </p:nvSpPr>
        <p:spPr>
          <a:xfrm flipH="false" flipV="false" rot="0">
            <a:off x="9144000" y="7184753"/>
            <a:ext cx="3714257" cy="4147094"/>
          </a:xfrm>
          <a:custGeom>
            <a:avLst/>
            <a:gdLst/>
            <a:ahLst/>
            <a:cxnLst/>
            <a:rect r="r" b="b" t="t" l="l"/>
            <a:pathLst>
              <a:path h="4147094" w="3714257">
                <a:moveTo>
                  <a:pt x="0" y="0"/>
                </a:moveTo>
                <a:lnTo>
                  <a:pt x="3714257" y="0"/>
                </a:lnTo>
                <a:lnTo>
                  <a:pt x="3714257" y="4147094"/>
                </a:lnTo>
                <a:lnTo>
                  <a:pt x="0" y="4147094"/>
                </a:lnTo>
                <a:lnTo>
                  <a:pt x="0" y="0"/>
                </a:lnTo>
                <a:close/>
              </a:path>
            </a:pathLst>
          </a:custGeom>
          <a:blipFill>
            <a:blip r:embed="rId8"/>
            <a:stretch>
              <a:fillRect l="0" t="0" r="0" b="0"/>
            </a:stretch>
          </a:blipFill>
        </p:spPr>
      </p:sp>
      <p:grpSp>
        <p:nvGrpSpPr>
          <p:cNvPr name="Group 11" id="11"/>
          <p:cNvGrpSpPr/>
          <p:nvPr/>
        </p:nvGrpSpPr>
        <p:grpSpPr>
          <a:xfrm rot="0">
            <a:off x="7429102" y="3125768"/>
            <a:ext cx="3429796" cy="3203921"/>
            <a:chOff x="0" y="0"/>
            <a:chExt cx="1394172" cy="1302357"/>
          </a:xfrm>
        </p:grpSpPr>
        <p:sp>
          <p:nvSpPr>
            <p:cNvPr name="Freeform 12" id="12"/>
            <p:cNvSpPr/>
            <p:nvPr/>
          </p:nvSpPr>
          <p:spPr>
            <a:xfrm flipH="false" flipV="false" rot="0">
              <a:off x="0" y="0"/>
              <a:ext cx="1394172" cy="1302357"/>
            </a:xfrm>
            <a:custGeom>
              <a:avLst/>
              <a:gdLst/>
              <a:ahLst/>
              <a:cxnLst/>
              <a:rect r="r" b="b" t="t" l="l"/>
              <a:pathLst>
                <a:path h="1302357" w="1394172">
                  <a:moveTo>
                    <a:pt x="18058" y="0"/>
                  </a:moveTo>
                  <a:lnTo>
                    <a:pt x="1376114" y="0"/>
                  </a:lnTo>
                  <a:cubicBezTo>
                    <a:pt x="1380904" y="0"/>
                    <a:pt x="1385497" y="1903"/>
                    <a:pt x="1388883" y="5289"/>
                  </a:cubicBezTo>
                  <a:cubicBezTo>
                    <a:pt x="1392270" y="8676"/>
                    <a:pt x="1394172" y="13269"/>
                    <a:pt x="1394172" y="18058"/>
                  </a:cubicBezTo>
                  <a:lnTo>
                    <a:pt x="1394172" y="1284299"/>
                  </a:lnTo>
                  <a:cubicBezTo>
                    <a:pt x="1394172" y="1289088"/>
                    <a:pt x="1392270" y="1293681"/>
                    <a:pt x="1388883" y="1297067"/>
                  </a:cubicBezTo>
                  <a:cubicBezTo>
                    <a:pt x="1385497" y="1300454"/>
                    <a:pt x="1380904" y="1302357"/>
                    <a:pt x="1376114" y="1302357"/>
                  </a:cubicBezTo>
                  <a:lnTo>
                    <a:pt x="18058" y="1302357"/>
                  </a:lnTo>
                  <a:cubicBezTo>
                    <a:pt x="13269" y="1302357"/>
                    <a:pt x="8676" y="1300454"/>
                    <a:pt x="5289" y="1297067"/>
                  </a:cubicBezTo>
                  <a:cubicBezTo>
                    <a:pt x="1903" y="1293681"/>
                    <a:pt x="0" y="1289088"/>
                    <a:pt x="0" y="1284299"/>
                  </a:cubicBezTo>
                  <a:lnTo>
                    <a:pt x="0" y="18058"/>
                  </a:lnTo>
                  <a:cubicBezTo>
                    <a:pt x="0" y="13269"/>
                    <a:pt x="1903" y="8676"/>
                    <a:pt x="5289" y="5289"/>
                  </a:cubicBezTo>
                  <a:cubicBezTo>
                    <a:pt x="8676" y="1903"/>
                    <a:pt x="13269" y="0"/>
                    <a:pt x="18058" y="0"/>
                  </a:cubicBezTo>
                  <a:close/>
                </a:path>
              </a:pathLst>
            </a:custGeom>
            <a:solidFill>
              <a:srgbClr val="DCEDFB"/>
            </a:solidFill>
            <a:ln cap="sq">
              <a:noFill/>
              <a:prstDash val="solid"/>
              <a:miter/>
            </a:ln>
          </p:spPr>
        </p:sp>
        <p:sp>
          <p:nvSpPr>
            <p:cNvPr name="TextBox 13" id="13"/>
            <p:cNvSpPr txBox="true"/>
            <p:nvPr/>
          </p:nvSpPr>
          <p:spPr>
            <a:xfrm>
              <a:off x="0" y="-38100"/>
              <a:ext cx="1394172" cy="134045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4" id="14"/>
          <p:cNvSpPr txBox="true"/>
          <p:nvPr/>
        </p:nvSpPr>
        <p:spPr>
          <a:xfrm rot="0">
            <a:off x="2215665" y="1628775"/>
            <a:ext cx="13856669" cy="1249343"/>
          </a:xfrm>
          <a:prstGeom prst="rect">
            <a:avLst/>
          </a:prstGeom>
        </p:spPr>
        <p:txBody>
          <a:bodyPr anchor="t" rtlCol="false" tIns="0" lIns="0" bIns="0" rIns="0">
            <a:spAutoFit/>
          </a:bodyPr>
          <a:lstStyle/>
          <a:p>
            <a:pPr algn="ctr" marL="0" indent="0" lvl="1">
              <a:lnSpc>
                <a:spcPts val="9037"/>
              </a:lnSpc>
            </a:pPr>
            <a:r>
              <a:rPr lang="en-US" sz="10041" spc="-461">
                <a:solidFill>
                  <a:srgbClr val="F0F9FA"/>
                </a:solidFill>
                <a:latin typeface="Raleway Medium"/>
              </a:rPr>
              <a:t>Table of contents</a:t>
            </a:r>
          </a:p>
        </p:txBody>
      </p:sp>
      <p:grpSp>
        <p:nvGrpSpPr>
          <p:cNvPr name="Group 15" id="15"/>
          <p:cNvGrpSpPr/>
          <p:nvPr/>
        </p:nvGrpSpPr>
        <p:grpSpPr>
          <a:xfrm rot="0">
            <a:off x="3885884" y="3125768"/>
            <a:ext cx="3429796" cy="3203921"/>
            <a:chOff x="0" y="0"/>
            <a:chExt cx="1394172" cy="1302357"/>
          </a:xfrm>
        </p:grpSpPr>
        <p:sp>
          <p:nvSpPr>
            <p:cNvPr name="Freeform 16" id="16"/>
            <p:cNvSpPr/>
            <p:nvPr/>
          </p:nvSpPr>
          <p:spPr>
            <a:xfrm flipH="false" flipV="false" rot="0">
              <a:off x="0" y="0"/>
              <a:ext cx="1394172" cy="1302357"/>
            </a:xfrm>
            <a:custGeom>
              <a:avLst/>
              <a:gdLst/>
              <a:ahLst/>
              <a:cxnLst/>
              <a:rect r="r" b="b" t="t" l="l"/>
              <a:pathLst>
                <a:path h="1302357" w="1394172">
                  <a:moveTo>
                    <a:pt x="18058" y="0"/>
                  </a:moveTo>
                  <a:lnTo>
                    <a:pt x="1376114" y="0"/>
                  </a:lnTo>
                  <a:cubicBezTo>
                    <a:pt x="1380904" y="0"/>
                    <a:pt x="1385497" y="1903"/>
                    <a:pt x="1388883" y="5289"/>
                  </a:cubicBezTo>
                  <a:cubicBezTo>
                    <a:pt x="1392270" y="8676"/>
                    <a:pt x="1394172" y="13269"/>
                    <a:pt x="1394172" y="18058"/>
                  </a:cubicBezTo>
                  <a:lnTo>
                    <a:pt x="1394172" y="1284299"/>
                  </a:lnTo>
                  <a:cubicBezTo>
                    <a:pt x="1394172" y="1289088"/>
                    <a:pt x="1392270" y="1293681"/>
                    <a:pt x="1388883" y="1297067"/>
                  </a:cubicBezTo>
                  <a:cubicBezTo>
                    <a:pt x="1385497" y="1300454"/>
                    <a:pt x="1380904" y="1302357"/>
                    <a:pt x="1376114" y="1302357"/>
                  </a:cubicBezTo>
                  <a:lnTo>
                    <a:pt x="18058" y="1302357"/>
                  </a:lnTo>
                  <a:cubicBezTo>
                    <a:pt x="13269" y="1302357"/>
                    <a:pt x="8676" y="1300454"/>
                    <a:pt x="5289" y="1297067"/>
                  </a:cubicBezTo>
                  <a:cubicBezTo>
                    <a:pt x="1903" y="1293681"/>
                    <a:pt x="0" y="1289088"/>
                    <a:pt x="0" y="1284299"/>
                  </a:cubicBezTo>
                  <a:lnTo>
                    <a:pt x="0" y="18058"/>
                  </a:lnTo>
                  <a:cubicBezTo>
                    <a:pt x="0" y="13269"/>
                    <a:pt x="1903" y="8676"/>
                    <a:pt x="5289" y="5289"/>
                  </a:cubicBezTo>
                  <a:cubicBezTo>
                    <a:pt x="8676" y="1903"/>
                    <a:pt x="13269" y="0"/>
                    <a:pt x="18058" y="0"/>
                  </a:cubicBezTo>
                  <a:close/>
                </a:path>
              </a:pathLst>
            </a:custGeom>
            <a:solidFill>
              <a:srgbClr val="DCEDFB"/>
            </a:solidFill>
          </p:spPr>
        </p:sp>
        <p:sp>
          <p:nvSpPr>
            <p:cNvPr name="TextBox 17" id="17"/>
            <p:cNvSpPr txBox="true"/>
            <p:nvPr/>
          </p:nvSpPr>
          <p:spPr>
            <a:xfrm>
              <a:off x="0" y="-38100"/>
              <a:ext cx="1394172" cy="1340457"/>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0972320" y="3125768"/>
            <a:ext cx="3429796" cy="3203921"/>
            <a:chOff x="0" y="0"/>
            <a:chExt cx="1394172" cy="1302357"/>
          </a:xfrm>
        </p:grpSpPr>
        <p:sp>
          <p:nvSpPr>
            <p:cNvPr name="Freeform 19" id="19"/>
            <p:cNvSpPr/>
            <p:nvPr/>
          </p:nvSpPr>
          <p:spPr>
            <a:xfrm flipH="false" flipV="false" rot="0">
              <a:off x="0" y="0"/>
              <a:ext cx="1394172" cy="1302357"/>
            </a:xfrm>
            <a:custGeom>
              <a:avLst/>
              <a:gdLst/>
              <a:ahLst/>
              <a:cxnLst/>
              <a:rect r="r" b="b" t="t" l="l"/>
              <a:pathLst>
                <a:path h="1302357" w="1394172">
                  <a:moveTo>
                    <a:pt x="18058" y="0"/>
                  </a:moveTo>
                  <a:lnTo>
                    <a:pt x="1376114" y="0"/>
                  </a:lnTo>
                  <a:cubicBezTo>
                    <a:pt x="1380904" y="0"/>
                    <a:pt x="1385497" y="1903"/>
                    <a:pt x="1388883" y="5289"/>
                  </a:cubicBezTo>
                  <a:cubicBezTo>
                    <a:pt x="1392270" y="8676"/>
                    <a:pt x="1394172" y="13269"/>
                    <a:pt x="1394172" y="18058"/>
                  </a:cubicBezTo>
                  <a:lnTo>
                    <a:pt x="1394172" y="1284299"/>
                  </a:lnTo>
                  <a:cubicBezTo>
                    <a:pt x="1394172" y="1289088"/>
                    <a:pt x="1392270" y="1293681"/>
                    <a:pt x="1388883" y="1297067"/>
                  </a:cubicBezTo>
                  <a:cubicBezTo>
                    <a:pt x="1385497" y="1300454"/>
                    <a:pt x="1380904" y="1302357"/>
                    <a:pt x="1376114" y="1302357"/>
                  </a:cubicBezTo>
                  <a:lnTo>
                    <a:pt x="18058" y="1302357"/>
                  </a:lnTo>
                  <a:cubicBezTo>
                    <a:pt x="13269" y="1302357"/>
                    <a:pt x="8676" y="1300454"/>
                    <a:pt x="5289" y="1297067"/>
                  </a:cubicBezTo>
                  <a:cubicBezTo>
                    <a:pt x="1903" y="1293681"/>
                    <a:pt x="0" y="1289088"/>
                    <a:pt x="0" y="1284299"/>
                  </a:cubicBezTo>
                  <a:lnTo>
                    <a:pt x="0" y="18058"/>
                  </a:lnTo>
                  <a:cubicBezTo>
                    <a:pt x="0" y="13269"/>
                    <a:pt x="1903" y="8676"/>
                    <a:pt x="5289" y="5289"/>
                  </a:cubicBezTo>
                  <a:cubicBezTo>
                    <a:pt x="8676" y="1903"/>
                    <a:pt x="13269" y="0"/>
                    <a:pt x="18058" y="0"/>
                  </a:cubicBezTo>
                  <a:close/>
                </a:path>
              </a:pathLst>
            </a:custGeom>
            <a:solidFill>
              <a:srgbClr val="DCEDFB"/>
            </a:solidFill>
            <a:ln cap="sq">
              <a:noFill/>
              <a:prstDash val="solid"/>
              <a:miter/>
            </a:ln>
          </p:spPr>
        </p:sp>
        <p:sp>
          <p:nvSpPr>
            <p:cNvPr name="TextBox 20" id="20"/>
            <p:cNvSpPr txBox="true"/>
            <p:nvPr/>
          </p:nvSpPr>
          <p:spPr>
            <a:xfrm>
              <a:off x="0" y="-38100"/>
              <a:ext cx="1394172" cy="134045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1" id="21"/>
          <p:cNvSpPr txBox="true"/>
          <p:nvPr/>
        </p:nvSpPr>
        <p:spPr>
          <a:xfrm rot="0">
            <a:off x="4816562" y="3428426"/>
            <a:ext cx="1568441" cy="956327"/>
          </a:xfrm>
          <a:prstGeom prst="rect">
            <a:avLst/>
          </a:prstGeom>
        </p:spPr>
        <p:txBody>
          <a:bodyPr anchor="t" rtlCol="false" tIns="0" lIns="0" bIns="0" rIns="0">
            <a:spAutoFit/>
          </a:bodyPr>
          <a:lstStyle/>
          <a:p>
            <a:pPr algn="ctr" marL="0" indent="0" lvl="1">
              <a:lnSpc>
                <a:spcPts val="6997"/>
              </a:lnSpc>
            </a:pPr>
            <a:r>
              <a:rPr lang="en-US" sz="7775" spc="-357">
                <a:solidFill>
                  <a:srgbClr val="2D72D9"/>
                </a:solidFill>
                <a:latin typeface="Raleway Medium"/>
              </a:rPr>
              <a:t>01.</a:t>
            </a:r>
          </a:p>
        </p:txBody>
      </p:sp>
      <p:sp>
        <p:nvSpPr>
          <p:cNvPr name="TextBox 22" id="22"/>
          <p:cNvSpPr txBox="true"/>
          <p:nvPr/>
        </p:nvSpPr>
        <p:spPr>
          <a:xfrm rot="0">
            <a:off x="8359779" y="3428426"/>
            <a:ext cx="1568441" cy="956327"/>
          </a:xfrm>
          <a:prstGeom prst="rect">
            <a:avLst/>
          </a:prstGeom>
        </p:spPr>
        <p:txBody>
          <a:bodyPr anchor="t" rtlCol="false" tIns="0" lIns="0" bIns="0" rIns="0">
            <a:spAutoFit/>
          </a:bodyPr>
          <a:lstStyle/>
          <a:p>
            <a:pPr algn="ctr" marL="0" indent="0" lvl="1">
              <a:lnSpc>
                <a:spcPts val="6997"/>
              </a:lnSpc>
            </a:pPr>
            <a:r>
              <a:rPr lang="en-US" sz="7775" spc="-357">
                <a:solidFill>
                  <a:srgbClr val="2D72D9"/>
                </a:solidFill>
                <a:latin typeface="Raleway Medium"/>
              </a:rPr>
              <a:t>02.</a:t>
            </a:r>
          </a:p>
        </p:txBody>
      </p:sp>
      <p:sp>
        <p:nvSpPr>
          <p:cNvPr name="TextBox 23" id="23"/>
          <p:cNvSpPr txBox="true"/>
          <p:nvPr/>
        </p:nvSpPr>
        <p:spPr>
          <a:xfrm rot="0">
            <a:off x="11902997" y="3428426"/>
            <a:ext cx="1568441" cy="956327"/>
          </a:xfrm>
          <a:prstGeom prst="rect">
            <a:avLst/>
          </a:prstGeom>
        </p:spPr>
        <p:txBody>
          <a:bodyPr anchor="t" rtlCol="false" tIns="0" lIns="0" bIns="0" rIns="0">
            <a:spAutoFit/>
          </a:bodyPr>
          <a:lstStyle/>
          <a:p>
            <a:pPr algn="ctr" marL="0" indent="0" lvl="1">
              <a:lnSpc>
                <a:spcPts val="6997"/>
              </a:lnSpc>
            </a:pPr>
            <a:r>
              <a:rPr lang="en-US" sz="7775" spc="-357">
                <a:solidFill>
                  <a:srgbClr val="2D72D9"/>
                </a:solidFill>
                <a:latin typeface="Raleway Medium"/>
              </a:rPr>
              <a:t>03.</a:t>
            </a:r>
          </a:p>
        </p:txBody>
      </p:sp>
      <p:sp>
        <p:nvSpPr>
          <p:cNvPr name="TextBox 24" id="24"/>
          <p:cNvSpPr txBox="true"/>
          <p:nvPr/>
        </p:nvSpPr>
        <p:spPr>
          <a:xfrm rot="0">
            <a:off x="4274106" y="4431635"/>
            <a:ext cx="2653352" cy="1244671"/>
          </a:xfrm>
          <a:prstGeom prst="rect">
            <a:avLst/>
          </a:prstGeom>
        </p:spPr>
        <p:txBody>
          <a:bodyPr anchor="t" rtlCol="false" tIns="0" lIns="0" bIns="0" rIns="0">
            <a:spAutoFit/>
          </a:bodyPr>
          <a:lstStyle/>
          <a:p>
            <a:pPr algn="ctr" marL="0" indent="0" lvl="0">
              <a:lnSpc>
                <a:spcPts val="4988"/>
              </a:lnSpc>
              <a:spcBef>
                <a:spcPct val="0"/>
              </a:spcBef>
            </a:pPr>
            <a:r>
              <a:rPr lang="en-US" sz="3563" strike="noStrike" u="none">
                <a:solidFill>
                  <a:srgbClr val="1E82B7"/>
                </a:solidFill>
                <a:latin typeface="Raleway Semi-Bold"/>
              </a:rPr>
              <a:t>Data Exploration</a:t>
            </a:r>
          </a:p>
        </p:txBody>
      </p:sp>
      <p:sp>
        <p:nvSpPr>
          <p:cNvPr name="TextBox 25" id="25"/>
          <p:cNvSpPr txBox="true"/>
          <p:nvPr/>
        </p:nvSpPr>
        <p:spPr>
          <a:xfrm rot="0">
            <a:off x="7429102" y="4431635"/>
            <a:ext cx="3429796" cy="1244671"/>
          </a:xfrm>
          <a:prstGeom prst="rect">
            <a:avLst/>
          </a:prstGeom>
        </p:spPr>
        <p:txBody>
          <a:bodyPr anchor="t" rtlCol="false" tIns="0" lIns="0" bIns="0" rIns="0">
            <a:spAutoFit/>
          </a:bodyPr>
          <a:lstStyle/>
          <a:p>
            <a:pPr algn="ctr">
              <a:lnSpc>
                <a:spcPts val="4988"/>
              </a:lnSpc>
              <a:spcBef>
                <a:spcPct val="0"/>
              </a:spcBef>
            </a:pPr>
            <a:r>
              <a:rPr lang="en-US" sz="3563">
                <a:solidFill>
                  <a:srgbClr val="1E82B7"/>
                </a:solidFill>
                <a:latin typeface="Raleway Semi-Bold"/>
              </a:rPr>
              <a:t>Data Preprocessing</a:t>
            </a:r>
          </a:p>
        </p:txBody>
      </p:sp>
      <p:sp>
        <p:nvSpPr>
          <p:cNvPr name="TextBox 26" id="26"/>
          <p:cNvSpPr txBox="true"/>
          <p:nvPr/>
        </p:nvSpPr>
        <p:spPr>
          <a:xfrm rot="0">
            <a:off x="11360542" y="4431635"/>
            <a:ext cx="2653352" cy="1347530"/>
          </a:xfrm>
          <a:prstGeom prst="rect">
            <a:avLst/>
          </a:prstGeom>
        </p:spPr>
        <p:txBody>
          <a:bodyPr anchor="t" rtlCol="false" tIns="0" lIns="0" bIns="0" rIns="0">
            <a:spAutoFit/>
          </a:bodyPr>
          <a:lstStyle/>
          <a:p>
            <a:pPr algn="ctr">
              <a:lnSpc>
                <a:spcPts val="5442"/>
              </a:lnSpc>
              <a:spcBef>
                <a:spcPct val="0"/>
              </a:spcBef>
            </a:pPr>
            <a:r>
              <a:rPr lang="en-US" sz="3887">
                <a:solidFill>
                  <a:srgbClr val="1E82B7"/>
                </a:solidFill>
                <a:latin typeface="Raleway Semi-Bold"/>
              </a:rPr>
              <a:t>Model Building</a:t>
            </a:r>
            <a:r>
              <a:rPr lang="en-US" sz="3887">
                <a:solidFill>
                  <a:srgbClr val="1E82B7"/>
                </a:solidFill>
                <a:latin typeface="Raleway Semi-Bold"/>
              </a:rPr>
              <a:t> </a:t>
            </a:r>
          </a:p>
        </p:txBody>
      </p:sp>
      <p:grpSp>
        <p:nvGrpSpPr>
          <p:cNvPr name="Group 27" id="27"/>
          <p:cNvGrpSpPr/>
          <p:nvPr/>
        </p:nvGrpSpPr>
        <p:grpSpPr>
          <a:xfrm rot="0">
            <a:off x="7429102" y="6572870"/>
            <a:ext cx="3429796" cy="3203921"/>
            <a:chOff x="0" y="0"/>
            <a:chExt cx="1394172" cy="1302357"/>
          </a:xfrm>
        </p:grpSpPr>
        <p:sp>
          <p:nvSpPr>
            <p:cNvPr name="Freeform 28" id="28"/>
            <p:cNvSpPr/>
            <p:nvPr/>
          </p:nvSpPr>
          <p:spPr>
            <a:xfrm flipH="false" flipV="false" rot="0">
              <a:off x="0" y="0"/>
              <a:ext cx="1394172" cy="1302357"/>
            </a:xfrm>
            <a:custGeom>
              <a:avLst/>
              <a:gdLst/>
              <a:ahLst/>
              <a:cxnLst/>
              <a:rect r="r" b="b" t="t" l="l"/>
              <a:pathLst>
                <a:path h="1302357" w="1394172">
                  <a:moveTo>
                    <a:pt x="18058" y="0"/>
                  </a:moveTo>
                  <a:lnTo>
                    <a:pt x="1376114" y="0"/>
                  </a:lnTo>
                  <a:cubicBezTo>
                    <a:pt x="1380904" y="0"/>
                    <a:pt x="1385497" y="1903"/>
                    <a:pt x="1388883" y="5289"/>
                  </a:cubicBezTo>
                  <a:cubicBezTo>
                    <a:pt x="1392270" y="8676"/>
                    <a:pt x="1394172" y="13269"/>
                    <a:pt x="1394172" y="18058"/>
                  </a:cubicBezTo>
                  <a:lnTo>
                    <a:pt x="1394172" y="1284299"/>
                  </a:lnTo>
                  <a:cubicBezTo>
                    <a:pt x="1394172" y="1289088"/>
                    <a:pt x="1392270" y="1293681"/>
                    <a:pt x="1388883" y="1297067"/>
                  </a:cubicBezTo>
                  <a:cubicBezTo>
                    <a:pt x="1385497" y="1300454"/>
                    <a:pt x="1380904" y="1302357"/>
                    <a:pt x="1376114" y="1302357"/>
                  </a:cubicBezTo>
                  <a:lnTo>
                    <a:pt x="18058" y="1302357"/>
                  </a:lnTo>
                  <a:cubicBezTo>
                    <a:pt x="13269" y="1302357"/>
                    <a:pt x="8676" y="1300454"/>
                    <a:pt x="5289" y="1297067"/>
                  </a:cubicBezTo>
                  <a:cubicBezTo>
                    <a:pt x="1903" y="1293681"/>
                    <a:pt x="0" y="1289088"/>
                    <a:pt x="0" y="1284299"/>
                  </a:cubicBezTo>
                  <a:lnTo>
                    <a:pt x="0" y="18058"/>
                  </a:lnTo>
                  <a:cubicBezTo>
                    <a:pt x="0" y="13269"/>
                    <a:pt x="1903" y="8676"/>
                    <a:pt x="5289" y="5289"/>
                  </a:cubicBezTo>
                  <a:cubicBezTo>
                    <a:pt x="8676" y="1903"/>
                    <a:pt x="13269" y="0"/>
                    <a:pt x="18058" y="0"/>
                  </a:cubicBezTo>
                  <a:close/>
                </a:path>
              </a:pathLst>
            </a:custGeom>
            <a:solidFill>
              <a:srgbClr val="DCEDFB"/>
            </a:solidFill>
            <a:ln cap="sq">
              <a:noFill/>
              <a:prstDash val="solid"/>
              <a:miter/>
            </a:ln>
          </p:spPr>
        </p:sp>
        <p:sp>
          <p:nvSpPr>
            <p:cNvPr name="TextBox 29" id="29"/>
            <p:cNvSpPr txBox="true"/>
            <p:nvPr/>
          </p:nvSpPr>
          <p:spPr>
            <a:xfrm>
              <a:off x="0" y="-38100"/>
              <a:ext cx="1394172" cy="134045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0" id="30"/>
          <p:cNvGrpSpPr/>
          <p:nvPr/>
        </p:nvGrpSpPr>
        <p:grpSpPr>
          <a:xfrm rot="0">
            <a:off x="3885884" y="6572870"/>
            <a:ext cx="3429796" cy="3203921"/>
            <a:chOff x="0" y="0"/>
            <a:chExt cx="1394172" cy="1302357"/>
          </a:xfrm>
        </p:grpSpPr>
        <p:sp>
          <p:nvSpPr>
            <p:cNvPr name="Freeform 31" id="31"/>
            <p:cNvSpPr/>
            <p:nvPr/>
          </p:nvSpPr>
          <p:spPr>
            <a:xfrm flipH="false" flipV="false" rot="0">
              <a:off x="0" y="0"/>
              <a:ext cx="1394172" cy="1302357"/>
            </a:xfrm>
            <a:custGeom>
              <a:avLst/>
              <a:gdLst/>
              <a:ahLst/>
              <a:cxnLst/>
              <a:rect r="r" b="b" t="t" l="l"/>
              <a:pathLst>
                <a:path h="1302357" w="1394172">
                  <a:moveTo>
                    <a:pt x="18058" y="0"/>
                  </a:moveTo>
                  <a:lnTo>
                    <a:pt x="1376114" y="0"/>
                  </a:lnTo>
                  <a:cubicBezTo>
                    <a:pt x="1380904" y="0"/>
                    <a:pt x="1385497" y="1903"/>
                    <a:pt x="1388883" y="5289"/>
                  </a:cubicBezTo>
                  <a:cubicBezTo>
                    <a:pt x="1392270" y="8676"/>
                    <a:pt x="1394172" y="13269"/>
                    <a:pt x="1394172" y="18058"/>
                  </a:cubicBezTo>
                  <a:lnTo>
                    <a:pt x="1394172" y="1284299"/>
                  </a:lnTo>
                  <a:cubicBezTo>
                    <a:pt x="1394172" y="1289088"/>
                    <a:pt x="1392270" y="1293681"/>
                    <a:pt x="1388883" y="1297067"/>
                  </a:cubicBezTo>
                  <a:cubicBezTo>
                    <a:pt x="1385497" y="1300454"/>
                    <a:pt x="1380904" y="1302357"/>
                    <a:pt x="1376114" y="1302357"/>
                  </a:cubicBezTo>
                  <a:lnTo>
                    <a:pt x="18058" y="1302357"/>
                  </a:lnTo>
                  <a:cubicBezTo>
                    <a:pt x="13269" y="1302357"/>
                    <a:pt x="8676" y="1300454"/>
                    <a:pt x="5289" y="1297067"/>
                  </a:cubicBezTo>
                  <a:cubicBezTo>
                    <a:pt x="1903" y="1293681"/>
                    <a:pt x="0" y="1289088"/>
                    <a:pt x="0" y="1284299"/>
                  </a:cubicBezTo>
                  <a:lnTo>
                    <a:pt x="0" y="18058"/>
                  </a:lnTo>
                  <a:cubicBezTo>
                    <a:pt x="0" y="13269"/>
                    <a:pt x="1903" y="8676"/>
                    <a:pt x="5289" y="5289"/>
                  </a:cubicBezTo>
                  <a:cubicBezTo>
                    <a:pt x="8676" y="1903"/>
                    <a:pt x="13269" y="0"/>
                    <a:pt x="18058" y="0"/>
                  </a:cubicBezTo>
                  <a:close/>
                </a:path>
              </a:pathLst>
            </a:custGeom>
            <a:solidFill>
              <a:srgbClr val="DCEDFB"/>
            </a:solidFill>
            <a:ln cap="sq">
              <a:noFill/>
              <a:prstDash val="solid"/>
              <a:miter/>
            </a:ln>
          </p:spPr>
        </p:sp>
        <p:sp>
          <p:nvSpPr>
            <p:cNvPr name="TextBox 32" id="32"/>
            <p:cNvSpPr txBox="true"/>
            <p:nvPr/>
          </p:nvSpPr>
          <p:spPr>
            <a:xfrm>
              <a:off x="0" y="-38100"/>
              <a:ext cx="1394172" cy="134045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3" id="33"/>
          <p:cNvGrpSpPr/>
          <p:nvPr/>
        </p:nvGrpSpPr>
        <p:grpSpPr>
          <a:xfrm rot="0">
            <a:off x="10972320" y="6572870"/>
            <a:ext cx="3429796" cy="3203921"/>
            <a:chOff x="0" y="0"/>
            <a:chExt cx="1394172" cy="1302357"/>
          </a:xfrm>
        </p:grpSpPr>
        <p:sp>
          <p:nvSpPr>
            <p:cNvPr name="Freeform 34" id="34"/>
            <p:cNvSpPr/>
            <p:nvPr/>
          </p:nvSpPr>
          <p:spPr>
            <a:xfrm flipH="false" flipV="false" rot="0">
              <a:off x="0" y="0"/>
              <a:ext cx="1394172" cy="1302357"/>
            </a:xfrm>
            <a:custGeom>
              <a:avLst/>
              <a:gdLst/>
              <a:ahLst/>
              <a:cxnLst/>
              <a:rect r="r" b="b" t="t" l="l"/>
              <a:pathLst>
                <a:path h="1302357" w="1394172">
                  <a:moveTo>
                    <a:pt x="18058" y="0"/>
                  </a:moveTo>
                  <a:lnTo>
                    <a:pt x="1376114" y="0"/>
                  </a:lnTo>
                  <a:cubicBezTo>
                    <a:pt x="1380904" y="0"/>
                    <a:pt x="1385497" y="1903"/>
                    <a:pt x="1388883" y="5289"/>
                  </a:cubicBezTo>
                  <a:cubicBezTo>
                    <a:pt x="1392270" y="8676"/>
                    <a:pt x="1394172" y="13269"/>
                    <a:pt x="1394172" y="18058"/>
                  </a:cubicBezTo>
                  <a:lnTo>
                    <a:pt x="1394172" y="1284299"/>
                  </a:lnTo>
                  <a:cubicBezTo>
                    <a:pt x="1394172" y="1289088"/>
                    <a:pt x="1392270" y="1293681"/>
                    <a:pt x="1388883" y="1297067"/>
                  </a:cubicBezTo>
                  <a:cubicBezTo>
                    <a:pt x="1385497" y="1300454"/>
                    <a:pt x="1380904" y="1302357"/>
                    <a:pt x="1376114" y="1302357"/>
                  </a:cubicBezTo>
                  <a:lnTo>
                    <a:pt x="18058" y="1302357"/>
                  </a:lnTo>
                  <a:cubicBezTo>
                    <a:pt x="13269" y="1302357"/>
                    <a:pt x="8676" y="1300454"/>
                    <a:pt x="5289" y="1297067"/>
                  </a:cubicBezTo>
                  <a:cubicBezTo>
                    <a:pt x="1903" y="1293681"/>
                    <a:pt x="0" y="1289088"/>
                    <a:pt x="0" y="1284299"/>
                  </a:cubicBezTo>
                  <a:lnTo>
                    <a:pt x="0" y="18058"/>
                  </a:lnTo>
                  <a:cubicBezTo>
                    <a:pt x="0" y="13269"/>
                    <a:pt x="1903" y="8676"/>
                    <a:pt x="5289" y="5289"/>
                  </a:cubicBezTo>
                  <a:cubicBezTo>
                    <a:pt x="8676" y="1903"/>
                    <a:pt x="13269" y="0"/>
                    <a:pt x="18058" y="0"/>
                  </a:cubicBezTo>
                  <a:close/>
                </a:path>
              </a:pathLst>
            </a:custGeom>
            <a:solidFill>
              <a:srgbClr val="DCEDFB"/>
            </a:solidFill>
            <a:ln cap="sq">
              <a:noFill/>
              <a:prstDash val="solid"/>
              <a:miter/>
            </a:ln>
          </p:spPr>
        </p:sp>
        <p:sp>
          <p:nvSpPr>
            <p:cNvPr name="TextBox 35" id="35"/>
            <p:cNvSpPr txBox="true"/>
            <p:nvPr/>
          </p:nvSpPr>
          <p:spPr>
            <a:xfrm>
              <a:off x="0" y="-38100"/>
              <a:ext cx="1394172" cy="134045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6" id="36"/>
          <p:cNvSpPr txBox="true"/>
          <p:nvPr/>
        </p:nvSpPr>
        <p:spPr>
          <a:xfrm rot="0">
            <a:off x="4816562" y="6875528"/>
            <a:ext cx="1568441" cy="956327"/>
          </a:xfrm>
          <a:prstGeom prst="rect">
            <a:avLst/>
          </a:prstGeom>
        </p:spPr>
        <p:txBody>
          <a:bodyPr anchor="t" rtlCol="false" tIns="0" lIns="0" bIns="0" rIns="0">
            <a:spAutoFit/>
          </a:bodyPr>
          <a:lstStyle/>
          <a:p>
            <a:pPr algn="ctr" marL="0" indent="0" lvl="1">
              <a:lnSpc>
                <a:spcPts val="6997"/>
              </a:lnSpc>
            </a:pPr>
            <a:r>
              <a:rPr lang="en-US" sz="7775" spc="-357">
                <a:solidFill>
                  <a:srgbClr val="2D72D9"/>
                </a:solidFill>
                <a:latin typeface="Raleway Medium"/>
              </a:rPr>
              <a:t>04.</a:t>
            </a:r>
          </a:p>
        </p:txBody>
      </p:sp>
      <p:sp>
        <p:nvSpPr>
          <p:cNvPr name="TextBox 37" id="37"/>
          <p:cNvSpPr txBox="true"/>
          <p:nvPr/>
        </p:nvSpPr>
        <p:spPr>
          <a:xfrm rot="0">
            <a:off x="8359779" y="6875528"/>
            <a:ext cx="1568441" cy="956327"/>
          </a:xfrm>
          <a:prstGeom prst="rect">
            <a:avLst/>
          </a:prstGeom>
        </p:spPr>
        <p:txBody>
          <a:bodyPr anchor="t" rtlCol="false" tIns="0" lIns="0" bIns="0" rIns="0">
            <a:spAutoFit/>
          </a:bodyPr>
          <a:lstStyle/>
          <a:p>
            <a:pPr algn="ctr" marL="0" indent="0" lvl="1">
              <a:lnSpc>
                <a:spcPts val="6997"/>
              </a:lnSpc>
            </a:pPr>
            <a:r>
              <a:rPr lang="en-US" sz="7775" spc="-357">
                <a:solidFill>
                  <a:srgbClr val="2D72D9"/>
                </a:solidFill>
                <a:latin typeface="Raleway Medium"/>
              </a:rPr>
              <a:t>05.</a:t>
            </a:r>
          </a:p>
        </p:txBody>
      </p:sp>
      <p:sp>
        <p:nvSpPr>
          <p:cNvPr name="TextBox 38" id="38"/>
          <p:cNvSpPr txBox="true"/>
          <p:nvPr/>
        </p:nvSpPr>
        <p:spPr>
          <a:xfrm rot="0">
            <a:off x="11902997" y="6875528"/>
            <a:ext cx="1568441" cy="956327"/>
          </a:xfrm>
          <a:prstGeom prst="rect">
            <a:avLst/>
          </a:prstGeom>
        </p:spPr>
        <p:txBody>
          <a:bodyPr anchor="t" rtlCol="false" tIns="0" lIns="0" bIns="0" rIns="0">
            <a:spAutoFit/>
          </a:bodyPr>
          <a:lstStyle/>
          <a:p>
            <a:pPr algn="ctr" marL="0" indent="0" lvl="1">
              <a:lnSpc>
                <a:spcPts val="6997"/>
              </a:lnSpc>
            </a:pPr>
            <a:r>
              <a:rPr lang="en-US" sz="7775" spc="-357">
                <a:solidFill>
                  <a:srgbClr val="2D72D9"/>
                </a:solidFill>
                <a:latin typeface="Raleway Medium"/>
              </a:rPr>
              <a:t>06.</a:t>
            </a:r>
          </a:p>
        </p:txBody>
      </p:sp>
      <p:sp>
        <p:nvSpPr>
          <p:cNvPr name="TextBox 39" id="39"/>
          <p:cNvSpPr txBox="true"/>
          <p:nvPr/>
        </p:nvSpPr>
        <p:spPr>
          <a:xfrm rot="0">
            <a:off x="4080434" y="7755656"/>
            <a:ext cx="3040696" cy="1244671"/>
          </a:xfrm>
          <a:prstGeom prst="rect">
            <a:avLst/>
          </a:prstGeom>
        </p:spPr>
        <p:txBody>
          <a:bodyPr anchor="t" rtlCol="false" tIns="0" lIns="0" bIns="0" rIns="0">
            <a:spAutoFit/>
          </a:bodyPr>
          <a:lstStyle/>
          <a:p>
            <a:pPr algn="ctr">
              <a:lnSpc>
                <a:spcPts val="4988"/>
              </a:lnSpc>
              <a:spcBef>
                <a:spcPct val="0"/>
              </a:spcBef>
            </a:pPr>
            <a:r>
              <a:rPr lang="en-US" sz="3563">
                <a:solidFill>
                  <a:srgbClr val="1E82B7"/>
                </a:solidFill>
                <a:latin typeface="Raleway Semi-Bold"/>
              </a:rPr>
              <a:t>Model Evaluation</a:t>
            </a:r>
          </a:p>
        </p:txBody>
      </p:sp>
      <p:sp>
        <p:nvSpPr>
          <p:cNvPr name="TextBox 40" id="40"/>
          <p:cNvSpPr txBox="true"/>
          <p:nvPr/>
        </p:nvSpPr>
        <p:spPr>
          <a:xfrm rot="0">
            <a:off x="7429102" y="7755656"/>
            <a:ext cx="3429796" cy="1244671"/>
          </a:xfrm>
          <a:prstGeom prst="rect">
            <a:avLst/>
          </a:prstGeom>
        </p:spPr>
        <p:txBody>
          <a:bodyPr anchor="t" rtlCol="false" tIns="0" lIns="0" bIns="0" rIns="0">
            <a:spAutoFit/>
          </a:bodyPr>
          <a:lstStyle/>
          <a:p>
            <a:pPr algn="ctr">
              <a:lnSpc>
                <a:spcPts val="4988"/>
              </a:lnSpc>
              <a:spcBef>
                <a:spcPct val="0"/>
              </a:spcBef>
            </a:pPr>
            <a:r>
              <a:rPr lang="en-US" sz="3563">
                <a:solidFill>
                  <a:srgbClr val="1E82B7"/>
                </a:solidFill>
                <a:latin typeface="Raleway Semi-Bold"/>
              </a:rPr>
              <a:t>Model Improvements</a:t>
            </a:r>
          </a:p>
        </p:txBody>
      </p:sp>
      <p:sp>
        <p:nvSpPr>
          <p:cNvPr name="TextBox 41" id="41"/>
          <p:cNvSpPr txBox="true"/>
          <p:nvPr/>
        </p:nvSpPr>
        <p:spPr>
          <a:xfrm rot="0">
            <a:off x="11360542" y="7755656"/>
            <a:ext cx="2653352" cy="1347530"/>
          </a:xfrm>
          <a:prstGeom prst="rect">
            <a:avLst/>
          </a:prstGeom>
        </p:spPr>
        <p:txBody>
          <a:bodyPr anchor="t" rtlCol="false" tIns="0" lIns="0" bIns="0" rIns="0">
            <a:spAutoFit/>
          </a:bodyPr>
          <a:lstStyle/>
          <a:p>
            <a:pPr algn="ctr">
              <a:lnSpc>
                <a:spcPts val="5442"/>
              </a:lnSpc>
              <a:spcBef>
                <a:spcPct val="0"/>
              </a:spcBef>
            </a:pPr>
            <a:r>
              <a:rPr lang="en-US" sz="3887">
                <a:solidFill>
                  <a:srgbClr val="1E82B7"/>
                </a:solidFill>
                <a:latin typeface="Raleway Semi-Bold"/>
              </a:rPr>
              <a:t>Results &amp; 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32D59"/>
        </a:solidFill>
      </p:bgPr>
    </p:bg>
    <p:spTree>
      <p:nvGrpSpPr>
        <p:cNvPr id="1" name=""/>
        <p:cNvGrpSpPr/>
        <p:nvPr/>
      </p:nvGrpSpPr>
      <p:grpSpPr>
        <a:xfrm>
          <a:off x="0" y="0"/>
          <a:ext cx="0" cy="0"/>
          <a:chOff x="0" y="0"/>
          <a:chExt cx="0" cy="0"/>
        </a:xfrm>
      </p:grpSpPr>
      <p:grpSp>
        <p:nvGrpSpPr>
          <p:cNvPr name="Group 2" id="2"/>
          <p:cNvGrpSpPr/>
          <p:nvPr/>
        </p:nvGrpSpPr>
        <p:grpSpPr>
          <a:xfrm rot="0">
            <a:off x="3045874" y="2590367"/>
            <a:ext cx="12196252" cy="2934103"/>
            <a:chOff x="0" y="0"/>
            <a:chExt cx="3212182" cy="772768"/>
          </a:xfrm>
        </p:grpSpPr>
        <p:sp>
          <p:nvSpPr>
            <p:cNvPr name="Freeform 3" id="3"/>
            <p:cNvSpPr/>
            <p:nvPr/>
          </p:nvSpPr>
          <p:spPr>
            <a:xfrm flipH="false" flipV="false" rot="0">
              <a:off x="0" y="0"/>
              <a:ext cx="3212182" cy="772768"/>
            </a:xfrm>
            <a:custGeom>
              <a:avLst/>
              <a:gdLst/>
              <a:ahLst/>
              <a:cxnLst/>
              <a:rect r="r" b="b" t="t" l="l"/>
              <a:pathLst>
                <a:path h="772768" w="3212182">
                  <a:moveTo>
                    <a:pt x="5713" y="0"/>
                  </a:moveTo>
                  <a:lnTo>
                    <a:pt x="3206469" y="0"/>
                  </a:lnTo>
                  <a:cubicBezTo>
                    <a:pt x="3207984" y="0"/>
                    <a:pt x="3209437" y="602"/>
                    <a:pt x="3210508" y="1673"/>
                  </a:cubicBezTo>
                  <a:cubicBezTo>
                    <a:pt x="3211580" y="2745"/>
                    <a:pt x="3212182" y="4198"/>
                    <a:pt x="3212182" y="5713"/>
                  </a:cubicBezTo>
                  <a:lnTo>
                    <a:pt x="3212182" y="767055"/>
                  </a:lnTo>
                  <a:cubicBezTo>
                    <a:pt x="3212182" y="770210"/>
                    <a:pt x="3209624" y="772768"/>
                    <a:pt x="3206469" y="772768"/>
                  </a:cubicBezTo>
                  <a:lnTo>
                    <a:pt x="5713" y="772768"/>
                  </a:lnTo>
                  <a:cubicBezTo>
                    <a:pt x="4198" y="772768"/>
                    <a:pt x="2745" y="772166"/>
                    <a:pt x="1673" y="771095"/>
                  </a:cubicBezTo>
                  <a:cubicBezTo>
                    <a:pt x="602" y="770023"/>
                    <a:pt x="0" y="768570"/>
                    <a:pt x="0" y="767055"/>
                  </a:cubicBezTo>
                  <a:lnTo>
                    <a:pt x="0" y="5713"/>
                  </a:lnTo>
                  <a:cubicBezTo>
                    <a:pt x="0" y="2558"/>
                    <a:pt x="2558" y="0"/>
                    <a:pt x="5713" y="0"/>
                  </a:cubicBezTo>
                  <a:close/>
                </a:path>
              </a:pathLst>
            </a:custGeom>
            <a:solidFill>
              <a:srgbClr val="000000">
                <a:alpha val="0"/>
              </a:srgbClr>
            </a:solidFill>
            <a:ln w="66675" cap="sq">
              <a:solidFill>
                <a:srgbClr val="FFFFFF"/>
              </a:solidFill>
              <a:prstDash val="solid"/>
              <a:miter/>
            </a:ln>
          </p:spPr>
        </p:sp>
        <p:sp>
          <p:nvSpPr>
            <p:cNvPr name="TextBox 4" id="4"/>
            <p:cNvSpPr txBox="true"/>
            <p:nvPr/>
          </p:nvSpPr>
          <p:spPr>
            <a:xfrm>
              <a:off x="0" y="-47625"/>
              <a:ext cx="3212182" cy="820393"/>
            </a:xfrm>
            <a:prstGeom prst="rect">
              <a:avLst/>
            </a:prstGeom>
          </p:spPr>
          <p:txBody>
            <a:bodyPr anchor="ctr" rtlCol="false" tIns="50800" lIns="50800" bIns="50800" rIns="50800"/>
            <a:lstStyle/>
            <a:p>
              <a:pPr algn="ctr">
                <a:lnSpc>
                  <a:spcPts val="3210"/>
                </a:lnSpc>
              </a:pPr>
            </a:p>
          </p:txBody>
        </p:sp>
      </p:grpSp>
      <p:sp>
        <p:nvSpPr>
          <p:cNvPr name="TextBox 5" id="5"/>
          <p:cNvSpPr txBox="true"/>
          <p:nvPr/>
        </p:nvSpPr>
        <p:spPr>
          <a:xfrm rot="0">
            <a:off x="3751317" y="3035109"/>
            <a:ext cx="10785365" cy="1998890"/>
          </a:xfrm>
          <a:prstGeom prst="rect">
            <a:avLst/>
          </a:prstGeom>
        </p:spPr>
        <p:txBody>
          <a:bodyPr anchor="t" rtlCol="false" tIns="0" lIns="0" bIns="0" rIns="0">
            <a:spAutoFit/>
          </a:bodyPr>
          <a:lstStyle/>
          <a:p>
            <a:pPr algn="ctr" marL="0" indent="0" lvl="0">
              <a:lnSpc>
                <a:spcPts val="16193"/>
              </a:lnSpc>
              <a:spcBef>
                <a:spcPct val="0"/>
              </a:spcBef>
            </a:pPr>
            <a:r>
              <a:rPr lang="en-US" sz="11566">
                <a:solidFill>
                  <a:srgbClr val="F0F9FA"/>
                </a:solidFill>
                <a:latin typeface="Cocomat Pro Heavy"/>
              </a:rPr>
              <a:t>THANK YOU!</a:t>
            </a:r>
          </a:p>
        </p:txBody>
      </p:sp>
      <p:sp>
        <p:nvSpPr>
          <p:cNvPr name="Freeform 6" id="6"/>
          <p:cNvSpPr/>
          <p:nvPr/>
        </p:nvSpPr>
        <p:spPr>
          <a:xfrm flipH="false" flipV="false" rot="0">
            <a:off x="15143325" y="3462390"/>
            <a:ext cx="3144675" cy="4381283"/>
          </a:xfrm>
          <a:custGeom>
            <a:avLst/>
            <a:gdLst/>
            <a:ahLst/>
            <a:cxnLst/>
            <a:rect r="r" b="b" t="t" l="l"/>
            <a:pathLst>
              <a:path h="4381283" w="3144675">
                <a:moveTo>
                  <a:pt x="0" y="0"/>
                </a:moveTo>
                <a:lnTo>
                  <a:pt x="3144675" y="0"/>
                </a:lnTo>
                <a:lnTo>
                  <a:pt x="3144675" y="4381283"/>
                </a:lnTo>
                <a:lnTo>
                  <a:pt x="0" y="4381283"/>
                </a:lnTo>
                <a:lnTo>
                  <a:pt x="0" y="0"/>
                </a:lnTo>
                <a:close/>
              </a:path>
            </a:pathLst>
          </a:custGeom>
          <a:blipFill>
            <a:blip r:embed="rId2"/>
            <a:stretch>
              <a:fillRect l="0" t="0" r="0" b="0"/>
            </a:stretch>
          </a:blipFill>
        </p:spPr>
      </p:sp>
      <p:sp>
        <p:nvSpPr>
          <p:cNvPr name="Freeform 7" id="7"/>
          <p:cNvSpPr/>
          <p:nvPr/>
        </p:nvSpPr>
        <p:spPr>
          <a:xfrm flipH="false" flipV="false" rot="0">
            <a:off x="3040238" y="8818419"/>
            <a:ext cx="1351307" cy="2134997"/>
          </a:xfrm>
          <a:custGeom>
            <a:avLst/>
            <a:gdLst/>
            <a:ahLst/>
            <a:cxnLst/>
            <a:rect r="r" b="b" t="t" l="l"/>
            <a:pathLst>
              <a:path h="2134997" w="1351307">
                <a:moveTo>
                  <a:pt x="0" y="0"/>
                </a:moveTo>
                <a:lnTo>
                  <a:pt x="1351308" y="0"/>
                </a:lnTo>
                <a:lnTo>
                  <a:pt x="1351308" y="2134997"/>
                </a:lnTo>
                <a:lnTo>
                  <a:pt x="0" y="2134997"/>
                </a:lnTo>
                <a:lnTo>
                  <a:pt x="0" y="0"/>
                </a:lnTo>
                <a:close/>
              </a:path>
            </a:pathLst>
          </a:custGeom>
          <a:blipFill>
            <a:blip r:embed="rId3"/>
            <a:stretch>
              <a:fillRect l="0" t="0" r="0" b="0"/>
            </a:stretch>
          </a:blipFill>
        </p:spPr>
      </p:sp>
      <p:sp>
        <p:nvSpPr>
          <p:cNvPr name="Freeform 8" id="8"/>
          <p:cNvSpPr/>
          <p:nvPr/>
        </p:nvSpPr>
        <p:spPr>
          <a:xfrm flipH="false" flipV="false" rot="0">
            <a:off x="-123200" y="4904097"/>
            <a:ext cx="3732836" cy="5566074"/>
          </a:xfrm>
          <a:custGeom>
            <a:avLst/>
            <a:gdLst/>
            <a:ahLst/>
            <a:cxnLst/>
            <a:rect r="r" b="b" t="t" l="l"/>
            <a:pathLst>
              <a:path h="5566074" w="3732836">
                <a:moveTo>
                  <a:pt x="0" y="0"/>
                </a:moveTo>
                <a:lnTo>
                  <a:pt x="3732836" y="0"/>
                </a:lnTo>
                <a:lnTo>
                  <a:pt x="3732836" y="5566074"/>
                </a:lnTo>
                <a:lnTo>
                  <a:pt x="0" y="5566074"/>
                </a:lnTo>
                <a:lnTo>
                  <a:pt x="0" y="0"/>
                </a:lnTo>
                <a:close/>
              </a:path>
            </a:pathLst>
          </a:custGeom>
          <a:blipFill>
            <a:blip r:embed="rId4"/>
            <a:stretch>
              <a:fillRect l="0" t="0" r="0" b="0"/>
            </a:stretch>
          </a:blipFill>
        </p:spPr>
      </p:sp>
      <p:sp>
        <p:nvSpPr>
          <p:cNvPr name="Freeform 9" id="9"/>
          <p:cNvSpPr/>
          <p:nvPr/>
        </p:nvSpPr>
        <p:spPr>
          <a:xfrm flipH="false" flipV="false" rot="0">
            <a:off x="9295008" y="6321592"/>
            <a:ext cx="4064362" cy="4537998"/>
          </a:xfrm>
          <a:custGeom>
            <a:avLst/>
            <a:gdLst/>
            <a:ahLst/>
            <a:cxnLst/>
            <a:rect r="r" b="b" t="t" l="l"/>
            <a:pathLst>
              <a:path h="4537998" w="4064362">
                <a:moveTo>
                  <a:pt x="0" y="0"/>
                </a:moveTo>
                <a:lnTo>
                  <a:pt x="4064362" y="0"/>
                </a:lnTo>
                <a:lnTo>
                  <a:pt x="4064362" y="4537998"/>
                </a:lnTo>
                <a:lnTo>
                  <a:pt x="0" y="4537998"/>
                </a:lnTo>
                <a:lnTo>
                  <a:pt x="0" y="0"/>
                </a:lnTo>
                <a:close/>
              </a:path>
            </a:pathLst>
          </a:custGeom>
          <a:blipFill>
            <a:blip r:embed="rId5"/>
            <a:stretch>
              <a:fillRect l="0" t="0" r="0" b="0"/>
            </a:stretch>
          </a:blipFill>
        </p:spPr>
      </p:sp>
      <p:sp>
        <p:nvSpPr>
          <p:cNvPr name="Freeform 10" id="10"/>
          <p:cNvSpPr/>
          <p:nvPr/>
        </p:nvSpPr>
        <p:spPr>
          <a:xfrm flipH="false" flipV="false" rot="0">
            <a:off x="14030250" y="7570252"/>
            <a:ext cx="2173256" cy="3383164"/>
          </a:xfrm>
          <a:custGeom>
            <a:avLst/>
            <a:gdLst/>
            <a:ahLst/>
            <a:cxnLst/>
            <a:rect r="r" b="b" t="t" l="l"/>
            <a:pathLst>
              <a:path h="3383164" w="2173256">
                <a:moveTo>
                  <a:pt x="0" y="0"/>
                </a:moveTo>
                <a:lnTo>
                  <a:pt x="2173256" y="0"/>
                </a:lnTo>
                <a:lnTo>
                  <a:pt x="2173256" y="3383164"/>
                </a:lnTo>
                <a:lnTo>
                  <a:pt x="0" y="3383164"/>
                </a:lnTo>
                <a:lnTo>
                  <a:pt x="0" y="0"/>
                </a:lnTo>
                <a:close/>
              </a:path>
            </a:pathLst>
          </a:custGeom>
          <a:blipFill>
            <a:blip r:embed="rId6"/>
            <a:stretch>
              <a:fillRect l="0" t="0" r="0" b="0"/>
            </a:stretch>
          </a:blipFill>
        </p:spPr>
      </p:sp>
      <p:sp>
        <p:nvSpPr>
          <p:cNvPr name="Freeform 11" id="11"/>
          <p:cNvSpPr/>
          <p:nvPr/>
        </p:nvSpPr>
        <p:spPr>
          <a:xfrm flipH="false" flipV="false" rot="0">
            <a:off x="15600978" y="-311560"/>
            <a:ext cx="4135959" cy="2497085"/>
          </a:xfrm>
          <a:custGeom>
            <a:avLst/>
            <a:gdLst/>
            <a:ahLst/>
            <a:cxnLst/>
            <a:rect r="r" b="b" t="t" l="l"/>
            <a:pathLst>
              <a:path h="2497085" w="4135959">
                <a:moveTo>
                  <a:pt x="0" y="0"/>
                </a:moveTo>
                <a:lnTo>
                  <a:pt x="4135959" y="0"/>
                </a:lnTo>
                <a:lnTo>
                  <a:pt x="4135959" y="2497086"/>
                </a:lnTo>
                <a:lnTo>
                  <a:pt x="0" y="2497086"/>
                </a:lnTo>
                <a:lnTo>
                  <a:pt x="0" y="0"/>
                </a:lnTo>
                <a:close/>
              </a:path>
            </a:pathLst>
          </a:custGeom>
          <a:blipFill>
            <a:blip r:embed="rId7"/>
            <a:stretch>
              <a:fillRect l="0" t="0" r="0" b="0"/>
            </a:stretch>
          </a:blipFill>
        </p:spPr>
      </p:sp>
      <p:sp>
        <p:nvSpPr>
          <p:cNvPr name="Freeform 12" id="12"/>
          <p:cNvSpPr/>
          <p:nvPr/>
        </p:nvSpPr>
        <p:spPr>
          <a:xfrm flipH="false" flipV="false" rot="0">
            <a:off x="17113314" y="8236436"/>
            <a:ext cx="2349372" cy="2623154"/>
          </a:xfrm>
          <a:custGeom>
            <a:avLst/>
            <a:gdLst/>
            <a:ahLst/>
            <a:cxnLst/>
            <a:rect r="r" b="b" t="t" l="l"/>
            <a:pathLst>
              <a:path h="2623154" w="2349372">
                <a:moveTo>
                  <a:pt x="0" y="0"/>
                </a:moveTo>
                <a:lnTo>
                  <a:pt x="2349372" y="0"/>
                </a:lnTo>
                <a:lnTo>
                  <a:pt x="2349372" y="2623154"/>
                </a:lnTo>
                <a:lnTo>
                  <a:pt x="0" y="2623154"/>
                </a:lnTo>
                <a:lnTo>
                  <a:pt x="0" y="0"/>
                </a:lnTo>
                <a:close/>
              </a:path>
            </a:pathLst>
          </a:custGeom>
          <a:blipFill>
            <a:blip r:embed="rId5"/>
            <a:stretch>
              <a:fillRect l="0" t="0" r="0" b="0"/>
            </a:stretch>
          </a:blipFill>
        </p:spPr>
      </p:sp>
      <p:sp>
        <p:nvSpPr>
          <p:cNvPr name="Freeform 13" id="13"/>
          <p:cNvSpPr/>
          <p:nvPr/>
        </p:nvSpPr>
        <p:spPr>
          <a:xfrm flipH="false" flipV="false" rot="0">
            <a:off x="4391546" y="6660978"/>
            <a:ext cx="2915430" cy="4606232"/>
          </a:xfrm>
          <a:custGeom>
            <a:avLst/>
            <a:gdLst/>
            <a:ahLst/>
            <a:cxnLst/>
            <a:rect r="r" b="b" t="t" l="l"/>
            <a:pathLst>
              <a:path h="4606232" w="2915430">
                <a:moveTo>
                  <a:pt x="0" y="0"/>
                </a:moveTo>
                <a:lnTo>
                  <a:pt x="2915430" y="0"/>
                </a:lnTo>
                <a:lnTo>
                  <a:pt x="2915430" y="4606231"/>
                </a:lnTo>
                <a:lnTo>
                  <a:pt x="0" y="4606231"/>
                </a:lnTo>
                <a:lnTo>
                  <a:pt x="0" y="0"/>
                </a:lnTo>
                <a:close/>
              </a:path>
            </a:pathLst>
          </a:custGeom>
          <a:blipFill>
            <a:blip r:embed="rId3"/>
            <a:stretch>
              <a:fillRect l="0" t="0" r="0" b="0"/>
            </a:stretch>
          </a:blipFill>
        </p:spPr>
      </p:sp>
      <p:sp>
        <p:nvSpPr>
          <p:cNvPr name="Freeform 14" id="14"/>
          <p:cNvSpPr/>
          <p:nvPr/>
        </p:nvSpPr>
        <p:spPr>
          <a:xfrm flipH="false" flipV="false" rot="0">
            <a:off x="7513266" y="8964093"/>
            <a:ext cx="1000692" cy="1557803"/>
          </a:xfrm>
          <a:custGeom>
            <a:avLst/>
            <a:gdLst/>
            <a:ahLst/>
            <a:cxnLst/>
            <a:rect r="r" b="b" t="t" l="l"/>
            <a:pathLst>
              <a:path h="1557803" w="1000692">
                <a:moveTo>
                  <a:pt x="0" y="0"/>
                </a:moveTo>
                <a:lnTo>
                  <a:pt x="1000692" y="0"/>
                </a:lnTo>
                <a:lnTo>
                  <a:pt x="1000692" y="1557803"/>
                </a:lnTo>
                <a:lnTo>
                  <a:pt x="0" y="1557803"/>
                </a:lnTo>
                <a:lnTo>
                  <a:pt x="0" y="0"/>
                </a:lnTo>
                <a:close/>
              </a:path>
            </a:pathLst>
          </a:custGeom>
          <a:blipFill>
            <a:blip r:embed="rId6"/>
            <a:stretch>
              <a:fillRect l="0" t="0" r="0" b="0"/>
            </a:stretch>
          </a:blipFill>
        </p:spPr>
      </p:sp>
      <p:sp>
        <p:nvSpPr>
          <p:cNvPr name="Freeform 15" id="15"/>
          <p:cNvSpPr/>
          <p:nvPr/>
        </p:nvSpPr>
        <p:spPr>
          <a:xfrm flipH="false" flipV="false" rot="0">
            <a:off x="-1095721" y="-728558"/>
            <a:ext cx="4135959" cy="2497085"/>
          </a:xfrm>
          <a:custGeom>
            <a:avLst/>
            <a:gdLst/>
            <a:ahLst/>
            <a:cxnLst/>
            <a:rect r="r" b="b" t="t" l="l"/>
            <a:pathLst>
              <a:path h="2497085" w="4135959">
                <a:moveTo>
                  <a:pt x="0" y="0"/>
                </a:moveTo>
                <a:lnTo>
                  <a:pt x="4135959" y="0"/>
                </a:lnTo>
                <a:lnTo>
                  <a:pt x="4135959" y="2497086"/>
                </a:lnTo>
                <a:lnTo>
                  <a:pt x="0" y="2497086"/>
                </a:lnTo>
                <a:lnTo>
                  <a:pt x="0" y="0"/>
                </a:lnTo>
                <a:close/>
              </a:path>
            </a:pathLst>
          </a:custGeom>
          <a:blipFill>
            <a:blip r:embed="rId7"/>
            <a:stretch>
              <a:fillRect l="0" t="0" r="0" b="0"/>
            </a:stretch>
          </a:blipFill>
        </p:spPr>
      </p:sp>
      <p:grpSp>
        <p:nvGrpSpPr>
          <p:cNvPr name="Group 16" id="16"/>
          <p:cNvGrpSpPr/>
          <p:nvPr/>
        </p:nvGrpSpPr>
        <p:grpSpPr>
          <a:xfrm rot="0">
            <a:off x="6563550" y="5033999"/>
            <a:ext cx="5160901" cy="1074889"/>
            <a:chOff x="0" y="0"/>
            <a:chExt cx="1359250" cy="283098"/>
          </a:xfrm>
        </p:grpSpPr>
        <p:sp>
          <p:nvSpPr>
            <p:cNvPr name="Freeform 17" id="17"/>
            <p:cNvSpPr/>
            <p:nvPr/>
          </p:nvSpPr>
          <p:spPr>
            <a:xfrm flipH="false" flipV="false" rot="0">
              <a:off x="0" y="0"/>
              <a:ext cx="1359250" cy="283098"/>
            </a:xfrm>
            <a:custGeom>
              <a:avLst/>
              <a:gdLst/>
              <a:ahLst/>
              <a:cxnLst/>
              <a:rect r="r" b="b" t="t" l="l"/>
              <a:pathLst>
                <a:path h="283098" w="1359250">
                  <a:moveTo>
                    <a:pt x="13501" y="0"/>
                  </a:moveTo>
                  <a:lnTo>
                    <a:pt x="1345749" y="0"/>
                  </a:lnTo>
                  <a:cubicBezTo>
                    <a:pt x="1349329" y="0"/>
                    <a:pt x="1352763" y="1422"/>
                    <a:pt x="1355295" y="3954"/>
                  </a:cubicBezTo>
                  <a:cubicBezTo>
                    <a:pt x="1357827" y="6486"/>
                    <a:pt x="1359250" y="9920"/>
                    <a:pt x="1359250" y="13501"/>
                  </a:cubicBezTo>
                  <a:lnTo>
                    <a:pt x="1359250" y="269597"/>
                  </a:lnTo>
                  <a:cubicBezTo>
                    <a:pt x="1359250" y="277054"/>
                    <a:pt x="1353205" y="283098"/>
                    <a:pt x="1345749" y="283098"/>
                  </a:cubicBezTo>
                  <a:lnTo>
                    <a:pt x="13501" y="283098"/>
                  </a:lnTo>
                  <a:cubicBezTo>
                    <a:pt x="6045" y="283098"/>
                    <a:pt x="0" y="277054"/>
                    <a:pt x="0" y="269597"/>
                  </a:cubicBezTo>
                  <a:lnTo>
                    <a:pt x="0" y="13501"/>
                  </a:lnTo>
                  <a:cubicBezTo>
                    <a:pt x="0" y="6045"/>
                    <a:pt x="6045" y="0"/>
                    <a:pt x="13501" y="0"/>
                  </a:cubicBezTo>
                  <a:close/>
                </a:path>
              </a:pathLst>
            </a:custGeom>
            <a:solidFill>
              <a:srgbClr val="032D59"/>
            </a:solidFill>
            <a:ln w="66675" cap="sq">
              <a:solidFill>
                <a:srgbClr val="FFFFFF"/>
              </a:solidFill>
              <a:prstDash val="solid"/>
              <a:miter/>
            </a:ln>
          </p:spPr>
        </p:sp>
        <p:sp>
          <p:nvSpPr>
            <p:cNvPr name="TextBox 18" id="18"/>
            <p:cNvSpPr txBox="true"/>
            <p:nvPr/>
          </p:nvSpPr>
          <p:spPr>
            <a:xfrm>
              <a:off x="0" y="-85725"/>
              <a:ext cx="1359250" cy="368823"/>
            </a:xfrm>
            <a:prstGeom prst="rect">
              <a:avLst/>
            </a:prstGeom>
          </p:spPr>
          <p:txBody>
            <a:bodyPr anchor="ctr" rtlCol="false" tIns="50800" lIns="50800" bIns="50800" rIns="50800"/>
            <a:lstStyle/>
            <a:p>
              <a:pPr algn="ctr" marL="0" indent="0" lvl="0">
                <a:lnSpc>
                  <a:spcPts val="5880"/>
                </a:lnSpc>
                <a:spcBef>
                  <a:spcPct val="0"/>
                </a:spcBef>
              </a:pPr>
              <a:r>
                <a:rPr lang="en-US" sz="4200" strike="noStrike" u="none">
                  <a:solidFill>
                    <a:srgbClr val="F0F9FA"/>
                  </a:solidFill>
                  <a:latin typeface="Cocomat Pro Heavy"/>
                </a:rPr>
                <a:t>THE END</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32D59"/>
        </a:solidFill>
      </p:bgPr>
    </p:bg>
    <p:spTree>
      <p:nvGrpSpPr>
        <p:cNvPr id="1" name=""/>
        <p:cNvGrpSpPr/>
        <p:nvPr/>
      </p:nvGrpSpPr>
      <p:grpSpPr>
        <a:xfrm>
          <a:off x="0" y="0"/>
          <a:ext cx="0" cy="0"/>
          <a:chOff x="0" y="0"/>
          <a:chExt cx="0" cy="0"/>
        </a:xfrm>
      </p:grpSpPr>
      <p:sp>
        <p:nvSpPr>
          <p:cNvPr name="Freeform 2" id="2"/>
          <p:cNvSpPr/>
          <p:nvPr/>
        </p:nvSpPr>
        <p:spPr>
          <a:xfrm flipH="false" flipV="false" rot="0">
            <a:off x="9584017" y="7150782"/>
            <a:ext cx="8703983" cy="3136218"/>
          </a:xfrm>
          <a:custGeom>
            <a:avLst/>
            <a:gdLst/>
            <a:ahLst/>
            <a:cxnLst/>
            <a:rect r="r" b="b" t="t" l="l"/>
            <a:pathLst>
              <a:path h="3136218" w="8703983">
                <a:moveTo>
                  <a:pt x="0" y="0"/>
                </a:moveTo>
                <a:lnTo>
                  <a:pt x="8703983" y="0"/>
                </a:lnTo>
                <a:lnTo>
                  <a:pt x="8703983" y="3136218"/>
                </a:lnTo>
                <a:lnTo>
                  <a:pt x="0" y="3136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5530" y="7441269"/>
            <a:ext cx="2445756" cy="3410921"/>
          </a:xfrm>
          <a:custGeom>
            <a:avLst/>
            <a:gdLst/>
            <a:ahLst/>
            <a:cxnLst/>
            <a:rect r="r" b="b" t="t" l="l"/>
            <a:pathLst>
              <a:path h="3410921" w="2445756">
                <a:moveTo>
                  <a:pt x="0" y="0"/>
                </a:moveTo>
                <a:lnTo>
                  <a:pt x="2445756" y="0"/>
                </a:lnTo>
                <a:lnTo>
                  <a:pt x="2445756" y="3410921"/>
                </a:lnTo>
                <a:lnTo>
                  <a:pt x="0" y="3410921"/>
                </a:lnTo>
                <a:lnTo>
                  <a:pt x="0" y="0"/>
                </a:lnTo>
                <a:close/>
              </a:path>
            </a:pathLst>
          </a:custGeom>
          <a:blipFill>
            <a:blip r:embed="rId4"/>
            <a:stretch>
              <a:fillRect l="0" t="0" r="0" b="0"/>
            </a:stretch>
          </a:blipFill>
        </p:spPr>
      </p:sp>
      <p:sp>
        <p:nvSpPr>
          <p:cNvPr name="Freeform 4" id="4"/>
          <p:cNvSpPr/>
          <p:nvPr/>
        </p:nvSpPr>
        <p:spPr>
          <a:xfrm flipH="true" flipV="false" rot="0">
            <a:off x="15258854" y="5857366"/>
            <a:ext cx="3377542" cy="4710414"/>
          </a:xfrm>
          <a:custGeom>
            <a:avLst/>
            <a:gdLst/>
            <a:ahLst/>
            <a:cxnLst/>
            <a:rect r="r" b="b" t="t" l="l"/>
            <a:pathLst>
              <a:path h="4710414" w="3377542">
                <a:moveTo>
                  <a:pt x="3377541" y="0"/>
                </a:moveTo>
                <a:lnTo>
                  <a:pt x="0" y="0"/>
                </a:lnTo>
                <a:lnTo>
                  <a:pt x="0" y="4710415"/>
                </a:lnTo>
                <a:lnTo>
                  <a:pt x="3377541" y="4710415"/>
                </a:lnTo>
                <a:lnTo>
                  <a:pt x="3377541" y="0"/>
                </a:lnTo>
                <a:close/>
              </a:path>
            </a:pathLst>
          </a:custGeom>
          <a:blipFill>
            <a:blip r:embed="rId4"/>
            <a:stretch>
              <a:fillRect l="0" t="0" r="0" b="0"/>
            </a:stretch>
          </a:blipFill>
        </p:spPr>
      </p:sp>
      <p:grpSp>
        <p:nvGrpSpPr>
          <p:cNvPr name="Group 5" id="5"/>
          <p:cNvGrpSpPr/>
          <p:nvPr/>
        </p:nvGrpSpPr>
        <p:grpSpPr>
          <a:xfrm rot="0">
            <a:off x="-2999" y="8464119"/>
            <a:ext cx="2063399" cy="1834890"/>
            <a:chOff x="0" y="0"/>
            <a:chExt cx="2751198" cy="2446520"/>
          </a:xfrm>
        </p:grpSpPr>
        <p:sp>
          <p:nvSpPr>
            <p:cNvPr name="Freeform 6" id="6"/>
            <p:cNvSpPr/>
            <p:nvPr/>
          </p:nvSpPr>
          <p:spPr>
            <a:xfrm flipH="false" flipV="false" rot="0">
              <a:off x="0" y="1163777"/>
              <a:ext cx="1229830" cy="1282744"/>
            </a:xfrm>
            <a:custGeom>
              <a:avLst/>
              <a:gdLst/>
              <a:ahLst/>
              <a:cxnLst/>
              <a:rect r="r" b="b" t="t" l="l"/>
              <a:pathLst>
                <a:path h="1282744" w="1229830">
                  <a:moveTo>
                    <a:pt x="0" y="0"/>
                  </a:moveTo>
                  <a:lnTo>
                    <a:pt x="1229830" y="0"/>
                  </a:lnTo>
                  <a:lnTo>
                    <a:pt x="1229830" y="1282743"/>
                  </a:lnTo>
                  <a:lnTo>
                    <a:pt x="0" y="1282743"/>
                  </a:lnTo>
                  <a:lnTo>
                    <a:pt x="0" y="0"/>
                  </a:lnTo>
                  <a:close/>
                </a:path>
              </a:pathLst>
            </a:custGeom>
            <a:blipFill>
              <a:blip r:embed="rId5"/>
              <a:stretch>
                <a:fillRect l="0" t="0" r="0" b="0"/>
              </a:stretch>
            </a:blipFill>
          </p:spPr>
        </p:sp>
        <p:sp>
          <p:nvSpPr>
            <p:cNvPr name="Freeform 7" id="7"/>
            <p:cNvSpPr/>
            <p:nvPr/>
          </p:nvSpPr>
          <p:spPr>
            <a:xfrm flipH="false" flipV="false" rot="0">
              <a:off x="1621141" y="0"/>
              <a:ext cx="809733" cy="844572"/>
            </a:xfrm>
            <a:custGeom>
              <a:avLst/>
              <a:gdLst/>
              <a:ahLst/>
              <a:cxnLst/>
              <a:rect r="r" b="b" t="t" l="l"/>
              <a:pathLst>
                <a:path h="844572" w="809733">
                  <a:moveTo>
                    <a:pt x="0" y="0"/>
                  </a:moveTo>
                  <a:lnTo>
                    <a:pt x="809733" y="0"/>
                  </a:lnTo>
                  <a:lnTo>
                    <a:pt x="809733" y="844572"/>
                  </a:lnTo>
                  <a:lnTo>
                    <a:pt x="0" y="844572"/>
                  </a:lnTo>
                  <a:lnTo>
                    <a:pt x="0" y="0"/>
                  </a:lnTo>
                  <a:close/>
                </a:path>
              </a:pathLst>
            </a:custGeom>
            <a:blipFill>
              <a:blip r:embed="rId5"/>
              <a:stretch>
                <a:fillRect l="0" t="0" r="0" b="0"/>
              </a:stretch>
            </a:blipFill>
          </p:spPr>
        </p:sp>
        <p:sp>
          <p:nvSpPr>
            <p:cNvPr name="Freeform 8" id="8"/>
            <p:cNvSpPr/>
            <p:nvPr/>
          </p:nvSpPr>
          <p:spPr>
            <a:xfrm flipH="false" flipV="false" rot="0">
              <a:off x="2110551" y="1060285"/>
              <a:ext cx="640647" cy="668211"/>
            </a:xfrm>
            <a:custGeom>
              <a:avLst/>
              <a:gdLst/>
              <a:ahLst/>
              <a:cxnLst/>
              <a:rect r="r" b="b" t="t" l="l"/>
              <a:pathLst>
                <a:path h="668211" w="640647">
                  <a:moveTo>
                    <a:pt x="0" y="0"/>
                  </a:moveTo>
                  <a:lnTo>
                    <a:pt x="640647" y="0"/>
                  </a:lnTo>
                  <a:lnTo>
                    <a:pt x="640647" y="668211"/>
                  </a:lnTo>
                  <a:lnTo>
                    <a:pt x="0" y="668211"/>
                  </a:lnTo>
                  <a:lnTo>
                    <a:pt x="0" y="0"/>
                  </a:lnTo>
                  <a:close/>
                </a:path>
              </a:pathLst>
            </a:custGeom>
            <a:blipFill>
              <a:blip r:embed="rId5"/>
              <a:stretch>
                <a:fillRect l="0" t="0" r="0" b="0"/>
              </a:stretch>
            </a:blipFill>
          </p:spPr>
        </p:sp>
      </p:grpSp>
      <p:sp>
        <p:nvSpPr>
          <p:cNvPr name="Freeform 9" id="9"/>
          <p:cNvSpPr/>
          <p:nvPr/>
        </p:nvSpPr>
        <p:spPr>
          <a:xfrm flipH="false" flipV="false" rot="0">
            <a:off x="2060399" y="8885019"/>
            <a:ext cx="1399030" cy="1401981"/>
          </a:xfrm>
          <a:custGeom>
            <a:avLst/>
            <a:gdLst/>
            <a:ahLst/>
            <a:cxnLst/>
            <a:rect r="r" b="b" t="t" l="l"/>
            <a:pathLst>
              <a:path h="1401981" w="1399030">
                <a:moveTo>
                  <a:pt x="0" y="0"/>
                </a:moveTo>
                <a:lnTo>
                  <a:pt x="1399030" y="0"/>
                </a:lnTo>
                <a:lnTo>
                  <a:pt x="1399030" y="1401981"/>
                </a:lnTo>
                <a:lnTo>
                  <a:pt x="0" y="1401981"/>
                </a:lnTo>
                <a:lnTo>
                  <a:pt x="0" y="0"/>
                </a:lnTo>
                <a:close/>
              </a:path>
            </a:pathLst>
          </a:custGeom>
          <a:blipFill>
            <a:blip r:embed="rId6"/>
            <a:stretch>
              <a:fillRect l="0" t="0" r="0" b="0"/>
            </a:stretch>
          </a:blipFill>
        </p:spPr>
      </p:sp>
      <p:sp>
        <p:nvSpPr>
          <p:cNvPr name="Freeform 10" id="10"/>
          <p:cNvSpPr/>
          <p:nvPr/>
        </p:nvSpPr>
        <p:spPr>
          <a:xfrm flipH="false" flipV="false" rot="0">
            <a:off x="-2999" y="5857366"/>
            <a:ext cx="4405370" cy="4535578"/>
          </a:xfrm>
          <a:custGeom>
            <a:avLst/>
            <a:gdLst/>
            <a:ahLst/>
            <a:cxnLst/>
            <a:rect r="r" b="b" t="t" l="l"/>
            <a:pathLst>
              <a:path h="4535578" w="4405370">
                <a:moveTo>
                  <a:pt x="0" y="0"/>
                </a:moveTo>
                <a:lnTo>
                  <a:pt x="4405370" y="0"/>
                </a:lnTo>
                <a:lnTo>
                  <a:pt x="4405370" y="4535579"/>
                </a:lnTo>
                <a:lnTo>
                  <a:pt x="0" y="4535579"/>
                </a:lnTo>
                <a:lnTo>
                  <a:pt x="0" y="0"/>
                </a:lnTo>
                <a:close/>
              </a:path>
            </a:pathLst>
          </a:custGeom>
          <a:blipFill>
            <a:blip r:embed="rId7"/>
            <a:stretch>
              <a:fillRect l="0" t="0" r="0" b="0"/>
            </a:stretch>
          </a:blipFill>
        </p:spPr>
      </p:sp>
      <p:sp>
        <p:nvSpPr>
          <p:cNvPr name="Freeform 11" id="11"/>
          <p:cNvSpPr/>
          <p:nvPr/>
        </p:nvSpPr>
        <p:spPr>
          <a:xfrm flipH="false" flipV="false" rot="0">
            <a:off x="10104902" y="5857366"/>
            <a:ext cx="3280608" cy="2606753"/>
          </a:xfrm>
          <a:custGeom>
            <a:avLst/>
            <a:gdLst/>
            <a:ahLst/>
            <a:cxnLst/>
            <a:rect r="r" b="b" t="t" l="l"/>
            <a:pathLst>
              <a:path h="2606753" w="3280608">
                <a:moveTo>
                  <a:pt x="0" y="0"/>
                </a:moveTo>
                <a:lnTo>
                  <a:pt x="3280608" y="0"/>
                </a:lnTo>
                <a:lnTo>
                  <a:pt x="3280608" y="2606753"/>
                </a:lnTo>
                <a:lnTo>
                  <a:pt x="0" y="2606753"/>
                </a:lnTo>
                <a:lnTo>
                  <a:pt x="0" y="0"/>
                </a:lnTo>
                <a:close/>
              </a:path>
            </a:pathLst>
          </a:custGeom>
          <a:blipFill>
            <a:blip r:embed="rId8"/>
            <a:stretch>
              <a:fillRect l="0" t="0" r="0" b="0"/>
            </a:stretch>
          </a:blipFill>
        </p:spPr>
      </p:sp>
      <p:sp>
        <p:nvSpPr>
          <p:cNvPr name="Freeform 12" id="12"/>
          <p:cNvSpPr/>
          <p:nvPr/>
        </p:nvSpPr>
        <p:spPr>
          <a:xfrm flipH="false" flipV="false" rot="0">
            <a:off x="4402371" y="5857366"/>
            <a:ext cx="5672013" cy="4429634"/>
          </a:xfrm>
          <a:custGeom>
            <a:avLst/>
            <a:gdLst/>
            <a:ahLst/>
            <a:cxnLst/>
            <a:rect r="r" b="b" t="t" l="l"/>
            <a:pathLst>
              <a:path h="4429634" w="5672013">
                <a:moveTo>
                  <a:pt x="0" y="0"/>
                </a:moveTo>
                <a:lnTo>
                  <a:pt x="5672013" y="0"/>
                </a:lnTo>
                <a:lnTo>
                  <a:pt x="5672013" y="4429634"/>
                </a:lnTo>
                <a:lnTo>
                  <a:pt x="0" y="4429634"/>
                </a:lnTo>
                <a:lnTo>
                  <a:pt x="0" y="0"/>
                </a:lnTo>
                <a:close/>
              </a:path>
            </a:pathLst>
          </a:custGeom>
          <a:blipFill>
            <a:blip r:embed="rId9"/>
            <a:stretch>
              <a:fillRect l="0" t="0" r="0" b="0"/>
            </a:stretch>
          </a:blipFill>
        </p:spPr>
      </p:sp>
      <p:sp>
        <p:nvSpPr>
          <p:cNvPr name="Freeform 13" id="13"/>
          <p:cNvSpPr/>
          <p:nvPr/>
        </p:nvSpPr>
        <p:spPr>
          <a:xfrm flipH="false" flipV="false" rot="0">
            <a:off x="13385510" y="5857366"/>
            <a:ext cx="4902490" cy="4429634"/>
          </a:xfrm>
          <a:custGeom>
            <a:avLst/>
            <a:gdLst/>
            <a:ahLst/>
            <a:cxnLst/>
            <a:rect r="r" b="b" t="t" l="l"/>
            <a:pathLst>
              <a:path h="4429634" w="4902490">
                <a:moveTo>
                  <a:pt x="0" y="0"/>
                </a:moveTo>
                <a:lnTo>
                  <a:pt x="4902490" y="0"/>
                </a:lnTo>
                <a:lnTo>
                  <a:pt x="4902490" y="4429634"/>
                </a:lnTo>
                <a:lnTo>
                  <a:pt x="0" y="4429634"/>
                </a:lnTo>
                <a:lnTo>
                  <a:pt x="0" y="0"/>
                </a:lnTo>
                <a:close/>
              </a:path>
            </a:pathLst>
          </a:custGeom>
          <a:blipFill>
            <a:blip r:embed="rId10"/>
            <a:stretch>
              <a:fillRect l="0" t="0" r="0" b="0"/>
            </a:stretch>
          </a:blipFill>
        </p:spPr>
      </p:sp>
      <p:sp>
        <p:nvSpPr>
          <p:cNvPr name="TextBox 14" id="14"/>
          <p:cNvSpPr txBox="true"/>
          <p:nvPr/>
        </p:nvSpPr>
        <p:spPr>
          <a:xfrm rot="0">
            <a:off x="1028700" y="885825"/>
            <a:ext cx="10617331" cy="1210929"/>
          </a:xfrm>
          <a:prstGeom prst="rect">
            <a:avLst/>
          </a:prstGeom>
        </p:spPr>
        <p:txBody>
          <a:bodyPr anchor="t" rtlCol="false" tIns="0" lIns="0" bIns="0" rIns="0">
            <a:spAutoFit/>
          </a:bodyPr>
          <a:lstStyle/>
          <a:p>
            <a:pPr marL="0" indent="0" lvl="0">
              <a:lnSpc>
                <a:spcPts val="9800"/>
              </a:lnSpc>
              <a:spcBef>
                <a:spcPct val="0"/>
              </a:spcBef>
            </a:pPr>
            <a:r>
              <a:rPr lang="en-US" sz="7000">
                <a:solidFill>
                  <a:srgbClr val="F0F9FA"/>
                </a:solidFill>
                <a:latin typeface="Cocomat Pro Bold"/>
              </a:rPr>
              <a:t>Data Exploration</a:t>
            </a:r>
          </a:p>
        </p:txBody>
      </p:sp>
      <p:sp>
        <p:nvSpPr>
          <p:cNvPr name="TextBox 15" id="15"/>
          <p:cNvSpPr txBox="true"/>
          <p:nvPr/>
        </p:nvSpPr>
        <p:spPr>
          <a:xfrm rot="0">
            <a:off x="1028700" y="1973567"/>
            <a:ext cx="11392446" cy="3578379"/>
          </a:xfrm>
          <a:prstGeom prst="rect">
            <a:avLst/>
          </a:prstGeom>
        </p:spPr>
        <p:txBody>
          <a:bodyPr anchor="t" rtlCol="false" tIns="0" lIns="0" bIns="0" rIns="0">
            <a:spAutoFit/>
          </a:bodyPr>
          <a:lstStyle/>
          <a:p>
            <a:pPr>
              <a:lnSpc>
                <a:spcPts val="4062"/>
              </a:lnSpc>
            </a:pPr>
            <a:r>
              <a:rPr lang="en-US" sz="2902">
                <a:solidFill>
                  <a:srgbClr val="FFFFFF"/>
                </a:solidFill>
                <a:latin typeface="Raleway Semi-Bold"/>
              </a:rPr>
              <a:t>To understand the structure and characteristics of the dataset.</a:t>
            </a:r>
          </a:p>
          <a:p>
            <a:pPr marL="626567" indent="-313283" lvl="1">
              <a:lnSpc>
                <a:spcPts val="4062"/>
              </a:lnSpc>
              <a:buFont typeface="Arial"/>
              <a:buChar char="•"/>
            </a:pPr>
            <a:r>
              <a:rPr lang="en-US" sz="2902">
                <a:solidFill>
                  <a:srgbClr val="FFFFFF"/>
                </a:solidFill>
                <a:latin typeface="Raleway Semi-Bold"/>
              </a:rPr>
              <a:t>Examine basic statistics (mean, median, standard deviation).</a:t>
            </a:r>
          </a:p>
          <a:p>
            <a:pPr marL="626567" indent="-313283" lvl="1">
              <a:lnSpc>
                <a:spcPts val="4062"/>
              </a:lnSpc>
              <a:buFont typeface="Arial"/>
              <a:buChar char="•"/>
            </a:pPr>
            <a:r>
              <a:rPr lang="en-US" sz="2902">
                <a:solidFill>
                  <a:srgbClr val="FFFFFF"/>
                </a:solidFill>
                <a:latin typeface="Raleway Semi-Bold"/>
              </a:rPr>
              <a:t>Visualize distributions of features to identify patterns.</a:t>
            </a:r>
          </a:p>
          <a:p>
            <a:pPr marL="626567" indent="-313283" lvl="1">
              <a:lnSpc>
                <a:spcPts val="4062"/>
              </a:lnSpc>
              <a:buFont typeface="Arial"/>
              <a:buChar char="•"/>
            </a:pPr>
            <a:r>
              <a:rPr lang="en-US" sz="2902">
                <a:solidFill>
                  <a:srgbClr val="FFFFFF"/>
                </a:solidFill>
                <a:latin typeface="Raleway Semi-Bold"/>
              </a:rPr>
              <a:t>Check for missing values and outliers.</a:t>
            </a:r>
          </a:p>
          <a:p>
            <a:pPr marL="626567" indent="-313283" lvl="1">
              <a:lnSpc>
                <a:spcPts val="4062"/>
              </a:lnSpc>
              <a:buFont typeface="Arial"/>
              <a:buChar char="•"/>
            </a:pPr>
            <a:r>
              <a:rPr lang="en-US" sz="2902">
                <a:solidFill>
                  <a:srgbClr val="FFFFFF"/>
                </a:solidFill>
                <a:latin typeface="Raleway Semi-Bold"/>
              </a:rPr>
              <a:t>Explore relationships between variables through correlation analysis.</a:t>
            </a:r>
          </a:p>
          <a:p>
            <a:pPr>
              <a:lnSpc>
                <a:spcPts val="4062"/>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32D59"/>
        </a:solidFill>
      </p:bgPr>
    </p:bg>
    <p:spTree>
      <p:nvGrpSpPr>
        <p:cNvPr id="1" name=""/>
        <p:cNvGrpSpPr/>
        <p:nvPr/>
      </p:nvGrpSpPr>
      <p:grpSpPr>
        <a:xfrm>
          <a:off x="0" y="0"/>
          <a:ext cx="0" cy="0"/>
          <a:chOff x="0" y="0"/>
          <a:chExt cx="0" cy="0"/>
        </a:xfrm>
      </p:grpSpPr>
      <p:sp>
        <p:nvSpPr>
          <p:cNvPr name="Freeform 2" id="2"/>
          <p:cNvSpPr/>
          <p:nvPr/>
        </p:nvSpPr>
        <p:spPr>
          <a:xfrm flipH="false" flipV="false" rot="0">
            <a:off x="9584017" y="7150782"/>
            <a:ext cx="8703983" cy="3136218"/>
          </a:xfrm>
          <a:custGeom>
            <a:avLst/>
            <a:gdLst/>
            <a:ahLst/>
            <a:cxnLst/>
            <a:rect r="r" b="b" t="t" l="l"/>
            <a:pathLst>
              <a:path h="3136218" w="8703983">
                <a:moveTo>
                  <a:pt x="0" y="0"/>
                </a:moveTo>
                <a:lnTo>
                  <a:pt x="8703983" y="0"/>
                </a:lnTo>
                <a:lnTo>
                  <a:pt x="8703983" y="3136218"/>
                </a:lnTo>
                <a:lnTo>
                  <a:pt x="0" y="3136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5530" y="7441269"/>
            <a:ext cx="2445756" cy="3410921"/>
          </a:xfrm>
          <a:custGeom>
            <a:avLst/>
            <a:gdLst/>
            <a:ahLst/>
            <a:cxnLst/>
            <a:rect r="r" b="b" t="t" l="l"/>
            <a:pathLst>
              <a:path h="3410921" w="2445756">
                <a:moveTo>
                  <a:pt x="0" y="0"/>
                </a:moveTo>
                <a:lnTo>
                  <a:pt x="2445756" y="0"/>
                </a:lnTo>
                <a:lnTo>
                  <a:pt x="2445756" y="3410921"/>
                </a:lnTo>
                <a:lnTo>
                  <a:pt x="0" y="3410921"/>
                </a:lnTo>
                <a:lnTo>
                  <a:pt x="0" y="0"/>
                </a:lnTo>
                <a:close/>
              </a:path>
            </a:pathLst>
          </a:custGeom>
          <a:blipFill>
            <a:blip r:embed="rId4"/>
            <a:stretch>
              <a:fillRect l="0" t="0" r="0" b="0"/>
            </a:stretch>
          </a:blipFill>
        </p:spPr>
      </p:sp>
      <p:sp>
        <p:nvSpPr>
          <p:cNvPr name="Freeform 4" id="4"/>
          <p:cNvSpPr/>
          <p:nvPr/>
        </p:nvSpPr>
        <p:spPr>
          <a:xfrm flipH="true" flipV="false" rot="0">
            <a:off x="15258854" y="5857366"/>
            <a:ext cx="3377542" cy="4710414"/>
          </a:xfrm>
          <a:custGeom>
            <a:avLst/>
            <a:gdLst/>
            <a:ahLst/>
            <a:cxnLst/>
            <a:rect r="r" b="b" t="t" l="l"/>
            <a:pathLst>
              <a:path h="4710414" w="3377542">
                <a:moveTo>
                  <a:pt x="3377541" y="0"/>
                </a:moveTo>
                <a:lnTo>
                  <a:pt x="0" y="0"/>
                </a:lnTo>
                <a:lnTo>
                  <a:pt x="0" y="4710415"/>
                </a:lnTo>
                <a:lnTo>
                  <a:pt x="3377541" y="4710415"/>
                </a:lnTo>
                <a:lnTo>
                  <a:pt x="3377541" y="0"/>
                </a:lnTo>
                <a:close/>
              </a:path>
            </a:pathLst>
          </a:custGeom>
          <a:blipFill>
            <a:blip r:embed="rId4"/>
            <a:stretch>
              <a:fillRect l="0" t="0" r="0" b="0"/>
            </a:stretch>
          </a:blipFill>
        </p:spPr>
      </p:sp>
      <p:grpSp>
        <p:nvGrpSpPr>
          <p:cNvPr name="Group 5" id="5"/>
          <p:cNvGrpSpPr/>
          <p:nvPr/>
        </p:nvGrpSpPr>
        <p:grpSpPr>
          <a:xfrm rot="0">
            <a:off x="-2999" y="8464119"/>
            <a:ext cx="2063399" cy="1834890"/>
            <a:chOff x="0" y="0"/>
            <a:chExt cx="2751198" cy="2446520"/>
          </a:xfrm>
        </p:grpSpPr>
        <p:sp>
          <p:nvSpPr>
            <p:cNvPr name="Freeform 6" id="6"/>
            <p:cNvSpPr/>
            <p:nvPr/>
          </p:nvSpPr>
          <p:spPr>
            <a:xfrm flipH="false" flipV="false" rot="0">
              <a:off x="0" y="1163777"/>
              <a:ext cx="1229830" cy="1282744"/>
            </a:xfrm>
            <a:custGeom>
              <a:avLst/>
              <a:gdLst/>
              <a:ahLst/>
              <a:cxnLst/>
              <a:rect r="r" b="b" t="t" l="l"/>
              <a:pathLst>
                <a:path h="1282744" w="1229830">
                  <a:moveTo>
                    <a:pt x="0" y="0"/>
                  </a:moveTo>
                  <a:lnTo>
                    <a:pt x="1229830" y="0"/>
                  </a:lnTo>
                  <a:lnTo>
                    <a:pt x="1229830" y="1282743"/>
                  </a:lnTo>
                  <a:lnTo>
                    <a:pt x="0" y="1282743"/>
                  </a:lnTo>
                  <a:lnTo>
                    <a:pt x="0" y="0"/>
                  </a:lnTo>
                  <a:close/>
                </a:path>
              </a:pathLst>
            </a:custGeom>
            <a:blipFill>
              <a:blip r:embed="rId5"/>
              <a:stretch>
                <a:fillRect l="0" t="0" r="0" b="0"/>
              </a:stretch>
            </a:blipFill>
          </p:spPr>
        </p:sp>
        <p:sp>
          <p:nvSpPr>
            <p:cNvPr name="Freeform 7" id="7"/>
            <p:cNvSpPr/>
            <p:nvPr/>
          </p:nvSpPr>
          <p:spPr>
            <a:xfrm flipH="false" flipV="false" rot="0">
              <a:off x="1621141" y="0"/>
              <a:ext cx="809733" cy="844572"/>
            </a:xfrm>
            <a:custGeom>
              <a:avLst/>
              <a:gdLst/>
              <a:ahLst/>
              <a:cxnLst/>
              <a:rect r="r" b="b" t="t" l="l"/>
              <a:pathLst>
                <a:path h="844572" w="809733">
                  <a:moveTo>
                    <a:pt x="0" y="0"/>
                  </a:moveTo>
                  <a:lnTo>
                    <a:pt x="809733" y="0"/>
                  </a:lnTo>
                  <a:lnTo>
                    <a:pt x="809733" y="844572"/>
                  </a:lnTo>
                  <a:lnTo>
                    <a:pt x="0" y="844572"/>
                  </a:lnTo>
                  <a:lnTo>
                    <a:pt x="0" y="0"/>
                  </a:lnTo>
                  <a:close/>
                </a:path>
              </a:pathLst>
            </a:custGeom>
            <a:blipFill>
              <a:blip r:embed="rId5"/>
              <a:stretch>
                <a:fillRect l="0" t="0" r="0" b="0"/>
              </a:stretch>
            </a:blipFill>
          </p:spPr>
        </p:sp>
        <p:sp>
          <p:nvSpPr>
            <p:cNvPr name="Freeform 8" id="8"/>
            <p:cNvSpPr/>
            <p:nvPr/>
          </p:nvSpPr>
          <p:spPr>
            <a:xfrm flipH="false" flipV="false" rot="0">
              <a:off x="2110551" y="1060285"/>
              <a:ext cx="640647" cy="668211"/>
            </a:xfrm>
            <a:custGeom>
              <a:avLst/>
              <a:gdLst/>
              <a:ahLst/>
              <a:cxnLst/>
              <a:rect r="r" b="b" t="t" l="l"/>
              <a:pathLst>
                <a:path h="668211" w="640647">
                  <a:moveTo>
                    <a:pt x="0" y="0"/>
                  </a:moveTo>
                  <a:lnTo>
                    <a:pt x="640647" y="0"/>
                  </a:lnTo>
                  <a:lnTo>
                    <a:pt x="640647" y="668211"/>
                  </a:lnTo>
                  <a:lnTo>
                    <a:pt x="0" y="668211"/>
                  </a:lnTo>
                  <a:lnTo>
                    <a:pt x="0" y="0"/>
                  </a:lnTo>
                  <a:close/>
                </a:path>
              </a:pathLst>
            </a:custGeom>
            <a:blipFill>
              <a:blip r:embed="rId5"/>
              <a:stretch>
                <a:fillRect l="0" t="0" r="0" b="0"/>
              </a:stretch>
            </a:blipFill>
          </p:spPr>
        </p:sp>
      </p:grpSp>
      <p:sp>
        <p:nvSpPr>
          <p:cNvPr name="Freeform 9" id="9"/>
          <p:cNvSpPr/>
          <p:nvPr/>
        </p:nvSpPr>
        <p:spPr>
          <a:xfrm flipH="false" flipV="false" rot="0">
            <a:off x="2060399" y="8885019"/>
            <a:ext cx="1399030" cy="1401981"/>
          </a:xfrm>
          <a:custGeom>
            <a:avLst/>
            <a:gdLst/>
            <a:ahLst/>
            <a:cxnLst/>
            <a:rect r="r" b="b" t="t" l="l"/>
            <a:pathLst>
              <a:path h="1401981" w="1399030">
                <a:moveTo>
                  <a:pt x="0" y="0"/>
                </a:moveTo>
                <a:lnTo>
                  <a:pt x="1399030" y="0"/>
                </a:lnTo>
                <a:lnTo>
                  <a:pt x="1399030" y="1401981"/>
                </a:lnTo>
                <a:lnTo>
                  <a:pt x="0" y="1401981"/>
                </a:lnTo>
                <a:lnTo>
                  <a:pt x="0" y="0"/>
                </a:lnTo>
                <a:close/>
              </a:path>
            </a:pathLst>
          </a:custGeom>
          <a:blipFill>
            <a:blip r:embed="rId6"/>
            <a:stretch>
              <a:fillRect l="0" t="0" r="0" b="0"/>
            </a:stretch>
          </a:blipFill>
        </p:spPr>
      </p:sp>
      <p:sp>
        <p:nvSpPr>
          <p:cNvPr name="Freeform 10" id="10"/>
          <p:cNvSpPr/>
          <p:nvPr/>
        </p:nvSpPr>
        <p:spPr>
          <a:xfrm flipH="false" flipV="false" rot="0">
            <a:off x="896038" y="4400335"/>
            <a:ext cx="8247962" cy="4156199"/>
          </a:xfrm>
          <a:custGeom>
            <a:avLst/>
            <a:gdLst/>
            <a:ahLst/>
            <a:cxnLst/>
            <a:rect r="r" b="b" t="t" l="l"/>
            <a:pathLst>
              <a:path h="4156199" w="8247962">
                <a:moveTo>
                  <a:pt x="0" y="0"/>
                </a:moveTo>
                <a:lnTo>
                  <a:pt x="8247962" y="0"/>
                </a:lnTo>
                <a:lnTo>
                  <a:pt x="8247962" y="4156199"/>
                </a:lnTo>
                <a:lnTo>
                  <a:pt x="0" y="4156199"/>
                </a:lnTo>
                <a:lnTo>
                  <a:pt x="0" y="0"/>
                </a:lnTo>
                <a:close/>
              </a:path>
            </a:pathLst>
          </a:custGeom>
          <a:blipFill>
            <a:blip r:embed="rId7"/>
            <a:stretch>
              <a:fillRect l="0" t="0" r="0" b="0"/>
            </a:stretch>
          </a:blipFill>
        </p:spPr>
      </p:sp>
      <p:sp>
        <p:nvSpPr>
          <p:cNvPr name="Freeform 11" id="11"/>
          <p:cNvSpPr/>
          <p:nvPr/>
        </p:nvSpPr>
        <p:spPr>
          <a:xfrm flipH="false" flipV="false" rot="0">
            <a:off x="9428294" y="7150782"/>
            <a:ext cx="8651008" cy="1426197"/>
          </a:xfrm>
          <a:custGeom>
            <a:avLst/>
            <a:gdLst/>
            <a:ahLst/>
            <a:cxnLst/>
            <a:rect r="r" b="b" t="t" l="l"/>
            <a:pathLst>
              <a:path h="1426197" w="8651008">
                <a:moveTo>
                  <a:pt x="0" y="0"/>
                </a:moveTo>
                <a:lnTo>
                  <a:pt x="8651008" y="0"/>
                </a:lnTo>
                <a:lnTo>
                  <a:pt x="8651008" y="1426197"/>
                </a:lnTo>
                <a:lnTo>
                  <a:pt x="0" y="1426197"/>
                </a:lnTo>
                <a:lnTo>
                  <a:pt x="0" y="0"/>
                </a:lnTo>
                <a:close/>
              </a:path>
            </a:pathLst>
          </a:custGeom>
          <a:blipFill>
            <a:blip r:embed="rId8"/>
            <a:stretch>
              <a:fillRect l="0" t="0" r="0" b="0"/>
            </a:stretch>
          </a:blipFill>
        </p:spPr>
      </p:sp>
      <p:sp>
        <p:nvSpPr>
          <p:cNvPr name="TextBox 12" id="12"/>
          <p:cNvSpPr txBox="true"/>
          <p:nvPr/>
        </p:nvSpPr>
        <p:spPr>
          <a:xfrm rot="0">
            <a:off x="1028700" y="885825"/>
            <a:ext cx="16230600" cy="1210929"/>
          </a:xfrm>
          <a:prstGeom prst="rect">
            <a:avLst/>
          </a:prstGeom>
        </p:spPr>
        <p:txBody>
          <a:bodyPr anchor="t" rtlCol="false" tIns="0" lIns="0" bIns="0" rIns="0">
            <a:spAutoFit/>
          </a:bodyPr>
          <a:lstStyle/>
          <a:p>
            <a:pPr marL="0" indent="0" lvl="0">
              <a:lnSpc>
                <a:spcPts val="9800"/>
              </a:lnSpc>
              <a:spcBef>
                <a:spcPct val="0"/>
              </a:spcBef>
            </a:pPr>
            <a:r>
              <a:rPr lang="en-US" sz="7000">
                <a:solidFill>
                  <a:srgbClr val="F0F9FA"/>
                </a:solidFill>
                <a:latin typeface="Cocomat Pro Bold"/>
              </a:rPr>
              <a:t>Data Preprocessing-Target/Features</a:t>
            </a:r>
          </a:p>
        </p:txBody>
      </p:sp>
      <p:sp>
        <p:nvSpPr>
          <p:cNvPr name="TextBox 13" id="13"/>
          <p:cNvSpPr txBox="true"/>
          <p:nvPr/>
        </p:nvSpPr>
        <p:spPr>
          <a:xfrm rot="0">
            <a:off x="1028700" y="2030079"/>
            <a:ext cx="16230600" cy="2041771"/>
          </a:xfrm>
          <a:prstGeom prst="rect">
            <a:avLst/>
          </a:prstGeom>
        </p:spPr>
        <p:txBody>
          <a:bodyPr anchor="t" rtlCol="false" tIns="0" lIns="0" bIns="0" rIns="0">
            <a:spAutoFit/>
          </a:bodyPr>
          <a:lstStyle/>
          <a:p>
            <a:pPr>
              <a:lnSpc>
                <a:spcPts val="4062"/>
              </a:lnSpc>
            </a:pPr>
            <a:r>
              <a:rPr lang="en-US" sz="2902">
                <a:solidFill>
                  <a:srgbClr val="FFFFFF"/>
                </a:solidFill>
                <a:latin typeface="Raleway Semi-Bold"/>
              </a:rPr>
              <a:t>The output variable/target is the variable you are trying to predict. In this case, it is the water quality.</a:t>
            </a:r>
          </a:p>
          <a:p>
            <a:pPr>
              <a:lnSpc>
                <a:spcPts val="4062"/>
              </a:lnSpc>
            </a:pPr>
            <a:r>
              <a:rPr lang="en-US" sz="2902">
                <a:solidFill>
                  <a:srgbClr val="FFFFFF"/>
                </a:solidFill>
                <a:latin typeface="Raleway Semi-Bold"/>
              </a:rPr>
              <a:t>Our prediction task is the prediction of water quality based on the properties of water.</a:t>
            </a:r>
          </a:p>
          <a:p>
            <a:pPr>
              <a:lnSpc>
                <a:spcPts val="4062"/>
              </a:lnSpc>
              <a:spcBef>
                <a:spcPct val="0"/>
              </a:spcBef>
            </a:pPr>
            <a:r>
              <a:rPr lang="en-US" sz="2902">
                <a:solidFill>
                  <a:srgbClr val="FFFFFF"/>
                </a:solidFill>
                <a:latin typeface="Raleway Semi-Bold"/>
              </a:rPr>
              <a:t>Knowing this, we can select our target (Quality) &amp; features (The rest of the columns).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32D59"/>
        </a:solidFill>
      </p:bgPr>
    </p:bg>
    <p:spTree>
      <p:nvGrpSpPr>
        <p:cNvPr id="1" name=""/>
        <p:cNvGrpSpPr/>
        <p:nvPr/>
      </p:nvGrpSpPr>
      <p:grpSpPr>
        <a:xfrm>
          <a:off x="0" y="0"/>
          <a:ext cx="0" cy="0"/>
          <a:chOff x="0" y="0"/>
          <a:chExt cx="0" cy="0"/>
        </a:xfrm>
      </p:grpSpPr>
      <p:sp>
        <p:nvSpPr>
          <p:cNvPr name="Freeform 2" id="2"/>
          <p:cNvSpPr/>
          <p:nvPr/>
        </p:nvSpPr>
        <p:spPr>
          <a:xfrm flipH="false" flipV="false" rot="0">
            <a:off x="9584017" y="7150782"/>
            <a:ext cx="8703983" cy="3136218"/>
          </a:xfrm>
          <a:custGeom>
            <a:avLst/>
            <a:gdLst/>
            <a:ahLst/>
            <a:cxnLst/>
            <a:rect r="r" b="b" t="t" l="l"/>
            <a:pathLst>
              <a:path h="3136218" w="8703983">
                <a:moveTo>
                  <a:pt x="0" y="0"/>
                </a:moveTo>
                <a:lnTo>
                  <a:pt x="8703983" y="0"/>
                </a:lnTo>
                <a:lnTo>
                  <a:pt x="8703983" y="3136218"/>
                </a:lnTo>
                <a:lnTo>
                  <a:pt x="0" y="3136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5530" y="7441269"/>
            <a:ext cx="2445756" cy="3410921"/>
          </a:xfrm>
          <a:custGeom>
            <a:avLst/>
            <a:gdLst/>
            <a:ahLst/>
            <a:cxnLst/>
            <a:rect r="r" b="b" t="t" l="l"/>
            <a:pathLst>
              <a:path h="3410921" w="2445756">
                <a:moveTo>
                  <a:pt x="0" y="0"/>
                </a:moveTo>
                <a:lnTo>
                  <a:pt x="2445756" y="0"/>
                </a:lnTo>
                <a:lnTo>
                  <a:pt x="2445756" y="3410921"/>
                </a:lnTo>
                <a:lnTo>
                  <a:pt x="0" y="3410921"/>
                </a:lnTo>
                <a:lnTo>
                  <a:pt x="0" y="0"/>
                </a:lnTo>
                <a:close/>
              </a:path>
            </a:pathLst>
          </a:custGeom>
          <a:blipFill>
            <a:blip r:embed="rId4"/>
            <a:stretch>
              <a:fillRect l="0" t="0" r="0" b="0"/>
            </a:stretch>
          </a:blipFill>
        </p:spPr>
      </p:sp>
      <p:sp>
        <p:nvSpPr>
          <p:cNvPr name="Freeform 4" id="4"/>
          <p:cNvSpPr/>
          <p:nvPr/>
        </p:nvSpPr>
        <p:spPr>
          <a:xfrm flipH="true" flipV="false" rot="0">
            <a:off x="15258854" y="5857366"/>
            <a:ext cx="3377542" cy="4710414"/>
          </a:xfrm>
          <a:custGeom>
            <a:avLst/>
            <a:gdLst/>
            <a:ahLst/>
            <a:cxnLst/>
            <a:rect r="r" b="b" t="t" l="l"/>
            <a:pathLst>
              <a:path h="4710414" w="3377542">
                <a:moveTo>
                  <a:pt x="3377541" y="0"/>
                </a:moveTo>
                <a:lnTo>
                  <a:pt x="0" y="0"/>
                </a:lnTo>
                <a:lnTo>
                  <a:pt x="0" y="4710415"/>
                </a:lnTo>
                <a:lnTo>
                  <a:pt x="3377541" y="4710415"/>
                </a:lnTo>
                <a:lnTo>
                  <a:pt x="3377541" y="0"/>
                </a:lnTo>
                <a:close/>
              </a:path>
            </a:pathLst>
          </a:custGeom>
          <a:blipFill>
            <a:blip r:embed="rId4"/>
            <a:stretch>
              <a:fillRect l="0" t="0" r="0" b="0"/>
            </a:stretch>
          </a:blipFill>
        </p:spPr>
      </p:sp>
      <p:grpSp>
        <p:nvGrpSpPr>
          <p:cNvPr name="Group 5" id="5"/>
          <p:cNvGrpSpPr/>
          <p:nvPr/>
        </p:nvGrpSpPr>
        <p:grpSpPr>
          <a:xfrm rot="0">
            <a:off x="-2999" y="8464119"/>
            <a:ext cx="2063399" cy="1834890"/>
            <a:chOff x="0" y="0"/>
            <a:chExt cx="2751198" cy="2446520"/>
          </a:xfrm>
        </p:grpSpPr>
        <p:sp>
          <p:nvSpPr>
            <p:cNvPr name="Freeform 6" id="6"/>
            <p:cNvSpPr/>
            <p:nvPr/>
          </p:nvSpPr>
          <p:spPr>
            <a:xfrm flipH="false" flipV="false" rot="0">
              <a:off x="0" y="1163777"/>
              <a:ext cx="1229830" cy="1282744"/>
            </a:xfrm>
            <a:custGeom>
              <a:avLst/>
              <a:gdLst/>
              <a:ahLst/>
              <a:cxnLst/>
              <a:rect r="r" b="b" t="t" l="l"/>
              <a:pathLst>
                <a:path h="1282744" w="1229830">
                  <a:moveTo>
                    <a:pt x="0" y="0"/>
                  </a:moveTo>
                  <a:lnTo>
                    <a:pt x="1229830" y="0"/>
                  </a:lnTo>
                  <a:lnTo>
                    <a:pt x="1229830" y="1282743"/>
                  </a:lnTo>
                  <a:lnTo>
                    <a:pt x="0" y="1282743"/>
                  </a:lnTo>
                  <a:lnTo>
                    <a:pt x="0" y="0"/>
                  </a:lnTo>
                  <a:close/>
                </a:path>
              </a:pathLst>
            </a:custGeom>
            <a:blipFill>
              <a:blip r:embed="rId5"/>
              <a:stretch>
                <a:fillRect l="0" t="0" r="0" b="0"/>
              </a:stretch>
            </a:blipFill>
          </p:spPr>
        </p:sp>
        <p:sp>
          <p:nvSpPr>
            <p:cNvPr name="Freeform 7" id="7"/>
            <p:cNvSpPr/>
            <p:nvPr/>
          </p:nvSpPr>
          <p:spPr>
            <a:xfrm flipH="false" flipV="false" rot="0">
              <a:off x="1621141" y="0"/>
              <a:ext cx="809733" cy="844572"/>
            </a:xfrm>
            <a:custGeom>
              <a:avLst/>
              <a:gdLst/>
              <a:ahLst/>
              <a:cxnLst/>
              <a:rect r="r" b="b" t="t" l="l"/>
              <a:pathLst>
                <a:path h="844572" w="809733">
                  <a:moveTo>
                    <a:pt x="0" y="0"/>
                  </a:moveTo>
                  <a:lnTo>
                    <a:pt x="809733" y="0"/>
                  </a:lnTo>
                  <a:lnTo>
                    <a:pt x="809733" y="844572"/>
                  </a:lnTo>
                  <a:lnTo>
                    <a:pt x="0" y="844572"/>
                  </a:lnTo>
                  <a:lnTo>
                    <a:pt x="0" y="0"/>
                  </a:lnTo>
                  <a:close/>
                </a:path>
              </a:pathLst>
            </a:custGeom>
            <a:blipFill>
              <a:blip r:embed="rId5"/>
              <a:stretch>
                <a:fillRect l="0" t="0" r="0" b="0"/>
              </a:stretch>
            </a:blipFill>
          </p:spPr>
        </p:sp>
        <p:sp>
          <p:nvSpPr>
            <p:cNvPr name="Freeform 8" id="8"/>
            <p:cNvSpPr/>
            <p:nvPr/>
          </p:nvSpPr>
          <p:spPr>
            <a:xfrm flipH="false" flipV="false" rot="0">
              <a:off x="2110551" y="1060285"/>
              <a:ext cx="640647" cy="668211"/>
            </a:xfrm>
            <a:custGeom>
              <a:avLst/>
              <a:gdLst/>
              <a:ahLst/>
              <a:cxnLst/>
              <a:rect r="r" b="b" t="t" l="l"/>
              <a:pathLst>
                <a:path h="668211" w="640647">
                  <a:moveTo>
                    <a:pt x="0" y="0"/>
                  </a:moveTo>
                  <a:lnTo>
                    <a:pt x="640647" y="0"/>
                  </a:lnTo>
                  <a:lnTo>
                    <a:pt x="640647" y="668211"/>
                  </a:lnTo>
                  <a:lnTo>
                    <a:pt x="0" y="668211"/>
                  </a:lnTo>
                  <a:lnTo>
                    <a:pt x="0" y="0"/>
                  </a:lnTo>
                  <a:close/>
                </a:path>
              </a:pathLst>
            </a:custGeom>
            <a:blipFill>
              <a:blip r:embed="rId5"/>
              <a:stretch>
                <a:fillRect l="0" t="0" r="0" b="0"/>
              </a:stretch>
            </a:blipFill>
          </p:spPr>
        </p:sp>
      </p:grpSp>
      <p:sp>
        <p:nvSpPr>
          <p:cNvPr name="Freeform 9" id="9"/>
          <p:cNvSpPr/>
          <p:nvPr/>
        </p:nvSpPr>
        <p:spPr>
          <a:xfrm flipH="false" flipV="false" rot="0">
            <a:off x="2060399" y="8885019"/>
            <a:ext cx="1399030" cy="1401981"/>
          </a:xfrm>
          <a:custGeom>
            <a:avLst/>
            <a:gdLst/>
            <a:ahLst/>
            <a:cxnLst/>
            <a:rect r="r" b="b" t="t" l="l"/>
            <a:pathLst>
              <a:path h="1401981" w="1399030">
                <a:moveTo>
                  <a:pt x="0" y="0"/>
                </a:moveTo>
                <a:lnTo>
                  <a:pt x="1399030" y="0"/>
                </a:lnTo>
                <a:lnTo>
                  <a:pt x="1399030" y="1401981"/>
                </a:lnTo>
                <a:lnTo>
                  <a:pt x="0" y="1401981"/>
                </a:lnTo>
                <a:lnTo>
                  <a:pt x="0" y="0"/>
                </a:lnTo>
                <a:close/>
              </a:path>
            </a:pathLst>
          </a:custGeom>
          <a:blipFill>
            <a:blip r:embed="rId6"/>
            <a:stretch>
              <a:fillRect l="0" t="0" r="0" b="0"/>
            </a:stretch>
          </a:blipFill>
        </p:spPr>
      </p:sp>
      <p:sp>
        <p:nvSpPr>
          <p:cNvPr name="Freeform 10" id="10"/>
          <p:cNvSpPr/>
          <p:nvPr/>
        </p:nvSpPr>
        <p:spPr>
          <a:xfrm flipH="false" flipV="false" rot="0">
            <a:off x="1028700" y="5047487"/>
            <a:ext cx="11505927" cy="2070271"/>
          </a:xfrm>
          <a:custGeom>
            <a:avLst/>
            <a:gdLst/>
            <a:ahLst/>
            <a:cxnLst/>
            <a:rect r="r" b="b" t="t" l="l"/>
            <a:pathLst>
              <a:path h="2070271" w="11505927">
                <a:moveTo>
                  <a:pt x="0" y="0"/>
                </a:moveTo>
                <a:lnTo>
                  <a:pt x="11505927" y="0"/>
                </a:lnTo>
                <a:lnTo>
                  <a:pt x="11505927" y="2070270"/>
                </a:lnTo>
                <a:lnTo>
                  <a:pt x="0" y="2070270"/>
                </a:lnTo>
                <a:lnTo>
                  <a:pt x="0" y="0"/>
                </a:lnTo>
                <a:close/>
              </a:path>
            </a:pathLst>
          </a:custGeom>
          <a:blipFill>
            <a:blip r:embed="rId7"/>
            <a:stretch>
              <a:fillRect l="0" t="0" r="0" b="0"/>
            </a:stretch>
          </a:blipFill>
        </p:spPr>
      </p:sp>
      <p:sp>
        <p:nvSpPr>
          <p:cNvPr name="Freeform 11" id="11"/>
          <p:cNvSpPr/>
          <p:nvPr/>
        </p:nvSpPr>
        <p:spPr>
          <a:xfrm flipH="false" flipV="false" rot="0">
            <a:off x="1028700" y="7243530"/>
            <a:ext cx="6046755" cy="1094816"/>
          </a:xfrm>
          <a:custGeom>
            <a:avLst/>
            <a:gdLst/>
            <a:ahLst/>
            <a:cxnLst/>
            <a:rect r="r" b="b" t="t" l="l"/>
            <a:pathLst>
              <a:path h="1094816" w="6046755">
                <a:moveTo>
                  <a:pt x="0" y="0"/>
                </a:moveTo>
                <a:lnTo>
                  <a:pt x="6046755" y="0"/>
                </a:lnTo>
                <a:lnTo>
                  <a:pt x="6046755" y="1094816"/>
                </a:lnTo>
                <a:lnTo>
                  <a:pt x="0" y="1094816"/>
                </a:lnTo>
                <a:lnTo>
                  <a:pt x="0" y="0"/>
                </a:lnTo>
                <a:close/>
              </a:path>
            </a:pathLst>
          </a:custGeom>
          <a:blipFill>
            <a:blip r:embed="rId8"/>
            <a:stretch>
              <a:fillRect l="0" t="0" r="0" b="0"/>
            </a:stretch>
          </a:blipFill>
        </p:spPr>
      </p:sp>
      <p:sp>
        <p:nvSpPr>
          <p:cNvPr name="TextBox 12" id="12"/>
          <p:cNvSpPr txBox="true"/>
          <p:nvPr/>
        </p:nvSpPr>
        <p:spPr>
          <a:xfrm rot="0">
            <a:off x="1028700" y="885825"/>
            <a:ext cx="16230600" cy="1210929"/>
          </a:xfrm>
          <a:prstGeom prst="rect">
            <a:avLst/>
          </a:prstGeom>
        </p:spPr>
        <p:txBody>
          <a:bodyPr anchor="t" rtlCol="false" tIns="0" lIns="0" bIns="0" rIns="0">
            <a:spAutoFit/>
          </a:bodyPr>
          <a:lstStyle/>
          <a:p>
            <a:pPr marL="0" indent="0" lvl="0">
              <a:lnSpc>
                <a:spcPts val="9800"/>
              </a:lnSpc>
              <a:spcBef>
                <a:spcPct val="0"/>
              </a:spcBef>
            </a:pPr>
            <a:r>
              <a:rPr lang="en-US" sz="7000">
                <a:solidFill>
                  <a:srgbClr val="F0F9FA"/>
                </a:solidFill>
                <a:latin typeface="Cocomat Pro Bold"/>
              </a:rPr>
              <a:t>Data Preprocessing-Splitting</a:t>
            </a:r>
          </a:p>
        </p:txBody>
      </p:sp>
      <p:sp>
        <p:nvSpPr>
          <p:cNvPr name="TextBox 13" id="13"/>
          <p:cNvSpPr txBox="true"/>
          <p:nvPr/>
        </p:nvSpPr>
        <p:spPr>
          <a:xfrm rot="0">
            <a:off x="1028700" y="2030079"/>
            <a:ext cx="16230600" cy="2564711"/>
          </a:xfrm>
          <a:prstGeom prst="rect">
            <a:avLst/>
          </a:prstGeom>
        </p:spPr>
        <p:txBody>
          <a:bodyPr anchor="t" rtlCol="false" tIns="0" lIns="0" bIns="0" rIns="0">
            <a:spAutoFit/>
          </a:bodyPr>
          <a:lstStyle/>
          <a:p>
            <a:pPr>
              <a:lnSpc>
                <a:spcPts val="4062"/>
              </a:lnSpc>
            </a:pPr>
            <a:r>
              <a:rPr lang="en-US" sz="2902">
                <a:solidFill>
                  <a:srgbClr val="FFFFFF"/>
                </a:solidFill>
                <a:latin typeface="Raleway Bold"/>
              </a:rPr>
              <a:t>Splitting the dataset up into 2 different sets; Training set and Testing set for reasons such as:</a:t>
            </a:r>
          </a:p>
          <a:p>
            <a:pPr marL="626567" indent="-313284" lvl="1">
              <a:lnSpc>
                <a:spcPts val="4062"/>
              </a:lnSpc>
              <a:buFont typeface="Arial"/>
              <a:buChar char="•"/>
            </a:pPr>
            <a:r>
              <a:rPr lang="en-US" sz="2902">
                <a:solidFill>
                  <a:srgbClr val="FFFFFF"/>
                </a:solidFill>
                <a:latin typeface="Raleway Bold"/>
              </a:rPr>
              <a:t>Preventing Overfitting</a:t>
            </a:r>
          </a:p>
          <a:p>
            <a:pPr marL="626567" indent="-313284" lvl="1">
              <a:lnSpc>
                <a:spcPts val="4062"/>
              </a:lnSpc>
              <a:buFont typeface="Arial"/>
              <a:buChar char="•"/>
            </a:pPr>
            <a:r>
              <a:rPr lang="en-US" sz="2902">
                <a:solidFill>
                  <a:srgbClr val="FFFFFF"/>
                </a:solidFill>
                <a:latin typeface="Raleway Bold"/>
              </a:rPr>
              <a:t>Estimating Model Performance</a:t>
            </a:r>
          </a:p>
          <a:p>
            <a:pPr marL="626567" indent="-313284" lvl="1">
              <a:lnSpc>
                <a:spcPts val="4062"/>
              </a:lnSpc>
              <a:buFont typeface="Arial"/>
              <a:buChar char="•"/>
            </a:pPr>
            <a:r>
              <a:rPr lang="en-US" sz="2902">
                <a:solidFill>
                  <a:srgbClr val="FFFFFF"/>
                </a:solidFill>
                <a:latin typeface="Raleway Bold"/>
              </a:rPr>
              <a:t>Hyperparameter Tuning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32D59"/>
        </a:solidFill>
      </p:bgPr>
    </p:bg>
    <p:spTree>
      <p:nvGrpSpPr>
        <p:cNvPr id="1" name=""/>
        <p:cNvGrpSpPr/>
        <p:nvPr/>
      </p:nvGrpSpPr>
      <p:grpSpPr>
        <a:xfrm>
          <a:off x="0" y="0"/>
          <a:ext cx="0" cy="0"/>
          <a:chOff x="0" y="0"/>
          <a:chExt cx="0" cy="0"/>
        </a:xfrm>
      </p:grpSpPr>
      <p:sp>
        <p:nvSpPr>
          <p:cNvPr name="Freeform 2" id="2"/>
          <p:cNvSpPr/>
          <p:nvPr/>
        </p:nvSpPr>
        <p:spPr>
          <a:xfrm flipH="false" flipV="false" rot="0">
            <a:off x="9584017" y="7150782"/>
            <a:ext cx="8703983" cy="3136218"/>
          </a:xfrm>
          <a:custGeom>
            <a:avLst/>
            <a:gdLst/>
            <a:ahLst/>
            <a:cxnLst/>
            <a:rect r="r" b="b" t="t" l="l"/>
            <a:pathLst>
              <a:path h="3136218" w="8703983">
                <a:moveTo>
                  <a:pt x="0" y="0"/>
                </a:moveTo>
                <a:lnTo>
                  <a:pt x="8703983" y="0"/>
                </a:lnTo>
                <a:lnTo>
                  <a:pt x="8703983" y="3136218"/>
                </a:lnTo>
                <a:lnTo>
                  <a:pt x="0" y="3136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5530" y="7441269"/>
            <a:ext cx="2445756" cy="3410921"/>
          </a:xfrm>
          <a:custGeom>
            <a:avLst/>
            <a:gdLst/>
            <a:ahLst/>
            <a:cxnLst/>
            <a:rect r="r" b="b" t="t" l="l"/>
            <a:pathLst>
              <a:path h="3410921" w="2445756">
                <a:moveTo>
                  <a:pt x="0" y="0"/>
                </a:moveTo>
                <a:lnTo>
                  <a:pt x="2445756" y="0"/>
                </a:lnTo>
                <a:lnTo>
                  <a:pt x="2445756" y="3410921"/>
                </a:lnTo>
                <a:lnTo>
                  <a:pt x="0" y="3410921"/>
                </a:lnTo>
                <a:lnTo>
                  <a:pt x="0" y="0"/>
                </a:lnTo>
                <a:close/>
              </a:path>
            </a:pathLst>
          </a:custGeom>
          <a:blipFill>
            <a:blip r:embed="rId4"/>
            <a:stretch>
              <a:fillRect l="0" t="0" r="0" b="0"/>
            </a:stretch>
          </a:blipFill>
        </p:spPr>
      </p:sp>
      <p:sp>
        <p:nvSpPr>
          <p:cNvPr name="Freeform 4" id="4"/>
          <p:cNvSpPr/>
          <p:nvPr/>
        </p:nvSpPr>
        <p:spPr>
          <a:xfrm flipH="true" flipV="false" rot="0">
            <a:off x="15258854" y="5857366"/>
            <a:ext cx="3377542" cy="4710414"/>
          </a:xfrm>
          <a:custGeom>
            <a:avLst/>
            <a:gdLst/>
            <a:ahLst/>
            <a:cxnLst/>
            <a:rect r="r" b="b" t="t" l="l"/>
            <a:pathLst>
              <a:path h="4710414" w="3377542">
                <a:moveTo>
                  <a:pt x="3377541" y="0"/>
                </a:moveTo>
                <a:lnTo>
                  <a:pt x="0" y="0"/>
                </a:lnTo>
                <a:lnTo>
                  <a:pt x="0" y="4710415"/>
                </a:lnTo>
                <a:lnTo>
                  <a:pt x="3377541" y="4710415"/>
                </a:lnTo>
                <a:lnTo>
                  <a:pt x="3377541" y="0"/>
                </a:lnTo>
                <a:close/>
              </a:path>
            </a:pathLst>
          </a:custGeom>
          <a:blipFill>
            <a:blip r:embed="rId4"/>
            <a:stretch>
              <a:fillRect l="0" t="0" r="0" b="0"/>
            </a:stretch>
          </a:blipFill>
        </p:spPr>
      </p:sp>
      <p:grpSp>
        <p:nvGrpSpPr>
          <p:cNvPr name="Group 5" id="5"/>
          <p:cNvGrpSpPr/>
          <p:nvPr/>
        </p:nvGrpSpPr>
        <p:grpSpPr>
          <a:xfrm rot="0">
            <a:off x="0" y="8464119"/>
            <a:ext cx="2063399" cy="1834890"/>
            <a:chOff x="0" y="0"/>
            <a:chExt cx="2751198" cy="2446520"/>
          </a:xfrm>
        </p:grpSpPr>
        <p:sp>
          <p:nvSpPr>
            <p:cNvPr name="Freeform 6" id="6"/>
            <p:cNvSpPr/>
            <p:nvPr/>
          </p:nvSpPr>
          <p:spPr>
            <a:xfrm flipH="false" flipV="false" rot="0">
              <a:off x="0" y="1163777"/>
              <a:ext cx="1229830" cy="1282744"/>
            </a:xfrm>
            <a:custGeom>
              <a:avLst/>
              <a:gdLst/>
              <a:ahLst/>
              <a:cxnLst/>
              <a:rect r="r" b="b" t="t" l="l"/>
              <a:pathLst>
                <a:path h="1282744" w="1229830">
                  <a:moveTo>
                    <a:pt x="0" y="0"/>
                  </a:moveTo>
                  <a:lnTo>
                    <a:pt x="1229830" y="0"/>
                  </a:lnTo>
                  <a:lnTo>
                    <a:pt x="1229830" y="1282743"/>
                  </a:lnTo>
                  <a:lnTo>
                    <a:pt x="0" y="1282743"/>
                  </a:lnTo>
                  <a:lnTo>
                    <a:pt x="0" y="0"/>
                  </a:lnTo>
                  <a:close/>
                </a:path>
              </a:pathLst>
            </a:custGeom>
            <a:blipFill>
              <a:blip r:embed="rId5"/>
              <a:stretch>
                <a:fillRect l="0" t="0" r="0" b="0"/>
              </a:stretch>
            </a:blipFill>
          </p:spPr>
        </p:sp>
        <p:sp>
          <p:nvSpPr>
            <p:cNvPr name="Freeform 7" id="7"/>
            <p:cNvSpPr/>
            <p:nvPr/>
          </p:nvSpPr>
          <p:spPr>
            <a:xfrm flipH="false" flipV="false" rot="0">
              <a:off x="1621141" y="0"/>
              <a:ext cx="809733" cy="844572"/>
            </a:xfrm>
            <a:custGeom>
              <a:avLst/>
              <a:gdLst/>
              <a:ahLst/>
              <a:cxnLst/>
              <a:rect r="r" b="b" t="t" l="l"/>
              <a:pathLst>
                <a:path h="844572" w="809733">
                  <a:moveTo>
                    <a:pt x="0" y="0"/>
                  </a:moveTo>
                  <a:lnTo>
                    <a:pt x="809733" y="0"/>
                  </a:lnTo>
                  <a:lnTo>
                    <a:pt x="809733" y="844572"/>
                  </a:lnTo>
                  <a:lnTo>
                    <a:pt x="0" y="844572"/>
                  </a:lnTo>
                  <a:lnTo>
                    <a:pt x="0" y="0"/>
                  </a:lnTo>
                  <a:close/>
                </a:path>
              </a:pathLst>
            </a:custGeom>
            <a:blipFill>
              <a:blip r:embed="rId5"/>
              <a:stretch>
                <a:fillRect l="0" t="0" r="0" b="0"/>
              </a:stretch>
            </a:blipFill>
          </p:spPr>
        </p:sp>
        <p:sp>
          <p:nvSpPr>
            <p:cNvPr name="Freeform 8" id="8"/>
            <p:cNvSpPr/>
            <p:nvPr/>
          </p:nvSpPr>
          <p:spPr>
            <a:xfrm flipH="false" flipV="false" rot="0">
              <a:off x="2110551" y="1060285"/>
              <a:ext cx="640647" cy="668211"/>
            </a:xfrm>
            <a:custGeom>
              <a:avLst/>
              <a:gdLst/>
              <a:ahLst/>
              <a:cxnLst/>
              <a:rect r="r" b="b" t="t" l="l"/>
              <a:pathLst>
                <a:path h="668211" w="640647">
                  <a:moveTo>
                    <a:pt x="0" y="0"/>
                  </a:moveTo>
                  <a:lnTo>
                    <a:pt x="640647" y="0"/>
                  </a:lnTo>
                  <a:lnTo>
                    <a:pt x="640647" y="668211"/>
                  </a:lnTo>
                  <a:lnTo>
                    <a:pt x="0" y="668211"/>
                  </a:lnTo>
                  <a:lnTo>
                    <a:pt x="0" y="0"/>
                  </a:lnTo>
                  <a:close/>
                </a:path>
              </a:pathLst>
            </a:custGeom>
            <a:blipFill>
              <a:blip r:embed="rId5"/>
              <a:stretch>
                <a:fillRect l="0" t="0" r="0" b="0"/>
              </a:stretch>
            </a:blipFill>
          </p:spPr>
        </p:sp>
      </p:grpSp>
      <p:sp>
        <p:nvSpPr>
          <p:cNvPr name="Freeform 9" id="9"/>
          <p:cNvSpPr/>
          <p:nvPr/>
        </p:nvSpPr>
        <p:spPr>
          <a:xfrm flipH="false" flipV="false" rot="0">
            <a:off x="2063399" y="8885019"/>
            <a:ext cx="1399030" cy="1401981"/>
          </a:xfrm>
          <a:custGeom>
            <a:avLst/>
            <a:gdLst/>
            <a:ahLst/>
            <a:cxnLst/>
            <a:rect r="r" b="b" t="t" l="l"/>
            <a:pathLst>
              <a:path h="1401981" w="1399030">
                <a:moveTo>
                  <a:pt x="0" y="0"/>
                </a:moveTo>
                <a:lnTo>
                  <a:pt x="1399029" y="0"/>
                </a:lnTo>
                <a:lnTo>
                  <a:pt x="1399029" y="1401981"/>
                </a:lnTo>
                <a:lnTo>
                  <a:pt x="0" y="1401981"/>
                </a:lnTo>
                <a:lnTo>
                  <a:pt x="0" y="0"/>
                </a:lnTo>
                <a:close/>
              </a:path>
            </a:pathLst>
          </a:custGeom>
          <a:blipFill>
            <a:blip r:embed="rId6"/>
            <a:stretch>
              <a:fillRect l="0" t="0" r="0" b="0"/>
            </a:stretch>
          </a:blipFill>
        </p:spPr>
      </p:sp>
      <p:sp>
        <p:nvSpPr>
          <p:cNvPr name="Freeform 10" id="10"/>
          <p:cNvSpPr/>
          <p:nvPr/>
        </p:nvSpPr>
        <p:spPr>
          <a:xfrm flipH="false" flipV="false" rot="0">
            <a:off x="3641973" y="5494937"/>
            <a:ext cx="6165900" cy="3892665"/>
          </a:xfrm>
          <a:custGeom>
            <a:avLst/>
            <a:gdLst/>
            <a:ahLst/>
            <a:cxnLst/>
            <a:rect r="r" b="b" t="t" l="l"/>
            <a:pathLst>
              <a:path h="3892665" w="6165900">
                <a:moveTo>
                  <a:pt x="0" y="0"/>
                </a:moveTo>
                <a:lnTo>
                  <a:pt x="6165900" y="0"/>
                </a:lnTo>
                <a:lnTo>
                  <a:pt x="6165900" y="3892664"/>
                </a:lnTo>
                <a:lnTo>
                  <a:pt x="0" y="3892664"/>
                </a:lnTo>
                <a:lnTo>
                  <a:pt x="0" y="0"/>
                </a:lnTo>
                <a:close/>
              </a:path>
            </a:pathLst>
          </a:custGeom>
          <a:blipFill>
            <a:blip r:embed="rId7"/>
            <a:stretch>
              <a:fillRect l="0" t="0" r="0" b="0"/>
            </a:stretch>
          </a:blipFill>
        </p:spPr>
      </p:sp>
      <p:sp>
        <p:nvSpPr>
          <p:cNvPr name="Freeform 11" id="11"/>
          <p:cNvSpPr/>
          <p:nvPr/>
        </p:nvSpPr>
        <p:spPr>
          <a:xfrm flipH="false" flipV="false" rot="0">
            <a:off x="12602121" y="2197995"/>
            <a:ext cx="3956411" cy="7183569"/>
          </a:xfrm>
          <a:custGeom>
            <a:avLst/>
            <a:gdLst/>
            <a:ahLst/>
            <a:cxnLst/>
            <a:rect r="r" b="b" t="t" l="l"/>
            <a:pathLst>
              <a:path h="7183569" w="3956411">
                <a:moveTo>
                  <a:pt x="0" y="0"/>
                </a:moveTo>
                <a:lnTo>
                  <a:pt x="3956411" y="0"/>
                </a:lnTo>
                <a:lnTo>
                  <a:pt x="3956411" y="7183570"/>
                </a:lnTo>
                <a:lnTo>
                  <a:pt x="0" y="7183570"/>
                </a:lnTo>
                <a:lnTo>
                  <a:pt x="0" y="0"/>
                </a:lnTo>
                <a:close/>
              </a:path>
            </a:pathLst>
          </a:custGeom>
          <a:blipFill>
            <a:blip r:embed="rId8"/>
            <a:stretch>
              <a:fillRect l="0" t="0" r="0" b="0"/>
            </a:stretch>
          </a:blipFill>
        </p:spPr>
      </p:sp>
      <p:sp>
        <p:nvSpPr>
          <p:cNvPr name="TextBox 12" id="12"/>
          <p:cNvSpPr txBox="true"/>
          <p:nvPr/>
        </p:nvSpPr>
        <p:spPr>
          <a:xfrm rot="0">
            <a:off x="1028700" y="886129"/>
            <a:ext cx="15918925" cy="1210929"/>
          </a:xfrm>
          <a:prstGeom prst="rect">
            <a:avLst/>
          </a:prstGeom>
        </p:spPr>
        <p:txBody>
          <a:bodyPr anchor="t" rtlCol="false" tIns="0" lIns="0" bIns="0" rIns="0">
            <a:spAutoFit/>
          </a:bodyPr>
          <a:lstStyle/>
          <a:p>
            <a:pPr marL="0" indent="0" lvl="0">
              <a:lnSpc>
                <a:spcPts val="9800"/>
              </a:lnSpc>
              <a:spcBef>
                <a:spcPct val="0"/>
              </a:spcBef>
            </a:pPr>
            <a:r>
              <a:rPr lang="en-US" sz="7000">
                <a:solidFill>
                  <a:srgbClr val="F0F9FA"/>
                </a:solidFill>
                <a:latin typeface="Cocomat Pro Bold"/>
              </a:rPr>
              <a:t>Data Preprocessing-Cleaning</a:t>
            </a:r>
          </a:p>
        </p:txBody>
      </p:sp>
      <p:sp>
        <p:nvSpPr>
          <p:cNvPr name="TextBox 13" id="13"/>
          <p:cNvSpPr txBox="true"/>
          <p:nvPr/>
        </p:nvSpPr>
        <p:spPr>
          <a:xfrm rot="0">
            <a:off x="1028700" y="2178038"/>
            <a:ext cx="11392446" cy="2041771"/>
          </a:xfrm>
          <a:prstGeom prst="rect">
            <a:avLst/>
          </a:prstGeom>
        </p:spPr>
        <p:txBody>
          <a:bodyPr anchor="t" rtlCol="false" tIns="0" lIns="0" bIns="0" rIns="0">
            <a:spAutoFit/>
          </a:bodyPr>
          <a:lstStyle/>
          <a:p>
            <a:pPr marL="626567" indent="-313283" lvl="1">
              <a:lnSpc>
                <a:spcPts val="4062"/>
              </a:lnSpc>
              <a:buFont typeface="Arial"/>
              <a:buChar char="•"/>
            </a:pPr>
            <a:r>
              <a:rPr lang="en-US" sz="2902">
                <a:solidFill>
                  <a:srgbClr val="FFFFFF"/>
                </a:solidFill>
                <a:latin typeface="Raleway Semi-Bold"/>
              </a:rPr>
              <a:t>Handle missing data by imputation or removal.</a:t>
            </a:r>
          </a:p>
          <a:p>
            <a:pPr marL="626567" indent="-313283" lvl="1">
              <a:lnSpc>
                <a:spcPts val="4062"/>
              </a:lnSpc>
              <a:buFont typeface="Arial"/>
              <a:buChar char="•"/>
            </a:pPr>
            <a:r>
              <a:rPr lang="en-US" sz="2902">
                <a:solidFill>
                  <a:srgbClr val="FFFFFF"/>
                </a:solidFill>
                <a:latin typeface="Raleway Semi-Bold"/>
              </a:rPr>
              <a:t>Detect and address outliers, considering whether they were genuine data points or errors.</a:t>
            </a:r>
          </a:p>
          <a:p>
            <a:pPr>
              <a:lnSpc>
                <a:spcPts val="4062"/>
              </a:lnSpc>
              <a:spcBef>
                <a:spcPct val="0"/>
              </a:spcBef>
            </a:pPr>
          </a:p>
        </p:txBody>
      </p:sp>
      <p:sp>
        <p:nvSpPr>
          <p:cNvPr name="TextBox 14" id="14"/>
          <p:cNvSpPr txBox="true"/>
          <p:nvPr/>
        </p:nvSpPr>
        <p:spPr>
          <a:xfrm rot="0">
            <a:off x="2667273" y="4153134"/>
            <a:ext cx="8115300" cy="1021661"/>
          </a:xfrm>
          <a:prstGeom prst="rect">
            <a:avLst/>
          </a:prstGeom>
        </p:spPr>
        <p:txBody>
          <a:bodyPr anchor="t" rtlCol="false" tIns="0" lIns="0" bIns="0" rIns="0">
            <a:spAutoFit/>
          </a:bodyPr>
          <a:lstStyle/>
          <a:p>
            <a:pPr>
              <a:lnSpc>
                <a:spcPts val="4062"/>
              </a:lnSpc>
            </a:pPr>
            <a:r>
              <a:rPr lang="en-US" sz="2902">
                <a:solidFill>
                  <a:srgbClr val="FFFFFF"/>
                </a:solidFill>
                <a:latin typeface="Raleway Semi-Bold"/>
              </a:rPr>
              <a:t>Reminder to split the dataset before cleaning in order to prevent data leakage!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32D59"/>
        </a:solidFill>
      </p:bgPr>
    </p:bg>
    <p:spTree>
      <p:nvGrpSpPr>
        <p:cNvPr id="1" name=""/>
        <p:cNvGrpSpPr/>
        <p:nvPr/>
      </p:nvGrpSpPr>
      <p:grpSpPr>
        <a:xfrm>
          <a:off x="0" y="0"/>
          <a:ext cx="0" cy="0"/>
          <a:chOff x="0" y="0"/>
          <a:chExt cx="0" cy="0"/>
        </a:xfrm>
      </p:grpSpPr>
      <p:sp>
        <p:nvSpPr>
          <p:cNvPr name="Freeform 2" id="2"/>
          <p:cNvSpPr/>
          <p:nvPr/>
        </p:nvSpPr>
        <p:spPr>
          <a:xfrm flipH="false" flipV="false" rot="0">
            <a:off x="9584017" y="7150782"/>
            <a:ext cx="8703983" cy="3136218"/>
          </a:xfrm>
          <a:custGeom>
            <a:avLst/>
            <a:gdLst/>
            <a:ahLst/>
            <a:cxnLst/>
            <a:rect r="r" b="b" t="t" l="l"/>
            <a:pathLst>
              <a:path h="3136218" w="8703983">
                <a:moveTo>
                  <a:pt x="0" y="0"/>
                </a:moveTo>
                <a:lnTo>
                  <a:pt x="8703983" y="0"/>
                </a:lnTo>
                <a:lnTo>
                  <a:pt x="8703983" y="3136218"/>
                </a:lnTo>
                <a:lnTo>
                  <a:pt x="0" y="3136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5530" y="7441269"/>
            <a:ext cx="2445756" cy="3410921"/>
          </a:xfrm>
          <a:custGeom>
            <a:avLst/>
            <a:gdLst/>
            <a:ahLst/>
            <a:cxnLst/>
            <a:rect r="r" b="b" t="t" l="l"/>
            <a:pathLst>
              <a:path h="3410921" w="2445756">
                <a:moveTo>
                  <a:pt x="0" y="0"/>
                </a:moveTo>
                <a:lnTo>
                  <a:pt x="2445756" y="0"/>
                </a:lnTo>
                <a:lnTo>
                  <a:pt x="2445756" y="3410921"/>
                </a:lnTo>
                <a:lnTo>
                  <a:pt x="0" y="3410921"/>
                </a:lnTo>
                <a:lnTo>
                  <a:pt x="0" y="0"/>
                </a:lnTo>
                <a:close/>
              </a:path>
            </a:pathLst>
          </a:custGeom>
          <a:blipFill>
            <a:blip r:embed="rId4"/>
            <a:stretch>
              <a:fillRect l="0" t="0" r="0" b="0"/>
            </a:stretch>
          </a:blipFill>
        </p:spPr>
      </p:sp>
      <p:sp>
        <p:nvSpPr>
          <p:cNvPr name="Freeform 4" id="4"/>
          <p:cNvSpPr/>
          <p:nvPr/>
        </p:nvSpPr>
        <p:spPr>
          <a:xfrm flipH="true" flipV="false" rot="0">
            <a:off x="15258854" y="5857366"/>
            <a:ext cx="3377542" cy="4710414"/>
          </a:xfrm>
          <a:custGeom>
            <a:avLst/>
            <a:gdLst/>
            <a:ahLst/>
            <a:cxnLst/>
            <a:rect r="r" b="b" t="t" l="l"/>
            <a:pathLst>
              <a:path h="4710414" w="3377542">
                <a:moveTo>
                  <a:pt x="3377541" y="0"/>
                </a:moveTo>
                <a:lnTo>
                  <a:pt x="0" y="0"/>
                </a:lnTo>
                <a:lnTo>
                  <a:pt x="0" y="4710415"/>
                </a:lnTo>
                <a:lnTo>
                  <a:pt x="3377541" y="4710415"/>
                </a:lnTo>
                <a:lnTo>
                  <a:pt x="3377541" y="0"/>
                </a:lnTo>
                <a:close/>
              </a:path>
            </a:pathLst>
          </a:custGeom>
          <a:blipFill>
            <a:blip r:embed="rId4"/>
            <a:stretch>
              <a:fillRect l="0" t="0" r="0" b="0"/>
            </a:stretch>
          </a:blipFill>
        </p:spPr>
      </p:sp>
      <p:grpSp>
        <p:nvGrpSpPr>
          <p:cNvPr name="Group 5" id="5"/>
          <p:cNvGrpSpPr/>
          <p:nvPr/>
        </p:nvGrpSpPr>
        <p:grpSpPr>
          <a:xfrm rot="0">
            <a:off x="0" y="8464119"/>
            <a:ext cx="2063399" cy="1834890"/>
            <a:chOff x="0" y="0"/>
            <a:chExt cx="2751198" cy="2446520"/>
          </a:xfrm>
        </p:grpSpPr>
        <p:sp>
          <p:nvSpPr>
            <p:cNvPr name="Freeform 6" id="6"/>
            <p:cNvSpPr/>
            <p:nvPr/>
          </p:nvSpPr>
          <p:spPr>
            <a:xfrm flipH="false" flipV="false" rot="0">
              <a:off x="0" y="1163777"/>
              <a:ext cx="1229830" cy="1282744"/>
            </a:xfrm>
            <a:custGeom>
              <a:avLst/>
              <a:gdLst/>
              <a:ahLst/>
              <a:cxnLst/>
              <a:rect r="r" b="b" t="t" l="l"/>
              <a:pathLst>
                <a:path h="1282744" w="1229830">
                  <a:moveTo>
                    <a:pt x="0" y="0"/>
                  </a:moveTo>
                  <a:lnTo>
                    <a:pt x="1229830" y="0"/>
                  </a:lnTo>
                  <a:lnTo>
                    <a:pt x="1229830" y="1282743"/>
                  </a:lnTo>
                  <a:lnTo>
                    <a:pt x="0" y="1282743"/>
                  </a:lnTo>
                  <a:lnTo>
                    <a:pt x="0" y="0"/>
                  </a:lnTo>
                  <a:close/>
                </a:path>
              </a:pathLst>
            </a:custGeom>
            <a:blipFill>
              <a:blip r:embed="rId5"/>
              <a:stretch>
                <a:fillRect l="0" t="0" r="0" b="0"/>
              </a:stretch>
            </a:blipFill>
          </p:spPr>
        </p:sp>
        <p:sp>
          <p:nvSpPr>
            <p:cNvPr name="Freeform 7" id="7"/>
            <p:cNvSpPr/>
            <p:nvPr/>
          </p:nvSpPr>
          <p:spPr>
            <a:xfrm flipH="false" flipV="false" rot="0">
              <a:off x="1621141" y="0"/>
              <a:ext cx="809733" cy="844572"/>
            </a:xfrm>
            <a:custGeom>
              <a:avLst/>
              <a:gdLst/>
              <a:ahLst/>
              <a:cxnLst/>
              <a:rect r="r" b="b" t="t" l="l"/>
              <a:pathLst>
                <a:path h="844572" w="809733">
                  <a:moveTo>
                    <a:pt x="0" y="0"/>
                  </a:moveTo>
                  <a:lnTo>
                    <a:pt x="809733" y="0"/>
                  </a:lnTo>
                  <a:lnTo>
                    <a:pt x="809733" y="844572"/>
                  </a:lnTo>
                  <a:lnTo>
                    <a:pt x="0" y="844572"/>
                  </a:lnTo>
                  <a:lnTo>
                    <a:pt x="0" y="0"/>
                  </a:lnTo>
                  <a:close/>
                </a:path>
              </a:pathLst>
            </a:custGeom>
            <a:blipFill>
              <a:blip r:embed="rId5"/>
              <a:stretch>
                <a:fillRect l="0" t="0" r="0" b="0"/>
              </a:stretch>
            </a:blipFill>
          </p:spPr>
        </p:sp>
        <p:sp>
          <p:nvSpPr>
            <p:cNvPr name="Freeform 8" id="8"/>
            <p:cNvSpPr/>
            <p:nvPr/>
          </p:nvSpPr>
          <p:spPr>
            <a:xfrm flipH="false" flipV="false" rot="0">
              <a:off x="2110551" y="1060285"/>
              <a:ext cx="640647" cy="668211"/>
            </a:xfrm>
            <a:custGeom>
              <a:avLst/>
              <a:gdLst/>
              <a:ahLst/>
              <a:cxnLst/>
              <a:rect r="r" b="b" t="t" l="l"/>
              <a:pathLst>
                <a:path h="668211" w="640647">
                  <a:moveTo>
                    <a:pt x="0" y="0"/>
                  </a:moveTo>
                  <a:lnTo>
                    <a:pt x="640647" y="0"/>
                  </a:lnTo>
                  <a:lnTo>
                    <a:pt x="640647" y="668211"/>
                  </a:lnTo>
                  <a:lnTo>
                    <a:pt x="0" y="668211"/>
                  </a:lnTo>
                  <a:lnTo>
                    <a:pt x="0" y="0"/>
                  </a:lnTo>
                  <a:close/>
                </a:path>
              </a:pathLst>
            </a:custGeom>
            <a:blipFill>
              <a:blip r:embed="rId5"/>
              <a:stretch>
                <a:fillRect l="0" t="0" r="0" b="0"/>
              </a:stretch>
            </a:blipFill>
          </p:spPr>
        </p:sp>
      </p:grpSp>
      <p:sp>
        <p:nvSpPr>
          <p:cNvPr name="Freeform 9" id="9"/>
          <p:cNvSpPr/>
          <p:nvPr/>
        </p:nvSpPr>
        <p:spPr>
          <a:xfrm flipH="false" flipV="false" rot="0">
            <a:off x="2063399" y="8885019"/>
            <a:ext cx="1399030" cy="1401981"/>
          </a:xfrm>
          <a:custGeom>
            <a:avLst/>
            <a:gdLst/>
            <a:ahLst/>
            <a:cxnLst/>
            <a:rect r="r" b="b" t="t" l="l"/>
            <a:pathLst>
              <a:path h="1401981" w="1399030">
                <a:moveTo>
                  <a:pt x="0" y="0"/>
                </a:moveTo>
                <a:lnTo>
                  <a:pt x="1399029" y="0"/>
                </a:lnTo>
                <a:lnTo>
                  <a:pt x="1399029" y="1401981"/>
                </a:lnTo>
                <a:lnTo>
                  <a:pt x="0" y="1401981"/>
                </a:lnTo>
                <a:lnTo>
                  <a:pt x="0" y="0"/>
                </a:lnTo>
                <a:close/>
              </a:path>
            </a:pathLst>
          </a:custGeom>
          <a:blipFill>
            <a:blip r:embed="rId6"/>
            <a:stretch>
              <a:fillRect l="0" t="0" r="0" b="0"/>
            </a:stretch>
          </a:blipFill>
        </p:spPr>
      </p:sp>
      <p:sp>
        <p:nvSpPr>
          <p:cNvPr name="TextBox 10" id="10"/>
          <p:cNvSpPr txBox="true"/>
          <p:nvPr/>
        </p:nvSpPr>
        <p:spPr>
          <a:xfrm rot="0">
            <a:off x="1028700" y="886129"/>
            <a:ext cx="16230600" cy="2456800"/>
          </a:xfrm>
          <a:prstGeom prst="rect">
            <a:avLst/>
          </a:prstGeom>
        </p:spPr>
        <p:txBody>
          <a:bodyPr anchor="t" rtlCol="false" tIns="0" lIns="0" bIns="0" rIns="0">
            <a:spAutoFit/>
          </a:bodyPr>
          <a:lstStyle/>
          <a:p>
            <a:pPr marL="0" indent="0" lvl="0">
              <a:lnSpc>
                <a:spcPts val="9800"/>
              </a:lnSpc>
              <a:spcBef>
                <a:spcPct val="0"/>
              </a:spcBef>
            </a:pPr>
            <a:r>
              <a:rPr lang="en-US" sz="7000">
                <a:solidFill>
                  <a:srgbClr val="F0F9FA"/>
                </a:solidFill>
                <a:latin typeface="Cocomat Pro Bold"/>
              </a:rPr>
              <a:t>Data Preprocessing-Normalization/Standarize</a:t>
            </a:r>
          </a:p>
        </p:txBody>
      </p:sp>
      <p:sp>
        <p:nvSpPr>
          <p:cNvPr name="TextBox 11" id="11"/>
          <p:cNvSpPr txBox="true"/>
          <p:nvPr/>
        </p:nvSpPr>
        <p:spPr>
          <a:xfrm rot="0">
            <a:off x="1028700" y="3276254"/>
            <a:ext cx="15918925" cy="2041771"/>
          </a:xfrm>
          <a:prstGeom prst="rect">
            <a:avLst/>
          </a:prstGeom>
        </p:spPr>
        <p:txBody>
          <a:bodyPr anchor="t" rtlCol="false" tIns="0" lIns="0" bIns="0" rIns="0">
            <a:spAutoFit/>
          </a:bodyPr>
          <a:lstStyle/>
          <a:p>
            <a:pPr>
              <a:lnSpc>
                <a:spcPts val="4062"/>
              </a:lnSpc>
            </a:pPr>
            <a:r>
              <a:rPr lang="en-US" sz="2902">
                <a:solidFill>
                  <a:srgbClr val="FFFFFF"/>
                </a:solidFill>
                <a:latin typeface="Raleway Semi-Bold"/>
              </a:rPr>
              <a:t>Standardized or normalized numerical features to ensure consistent scales. Some learning models such as KNN, benefit from better accuracy by doing this step since they are sensitive to outliers and large ranges of data.</a:t>
            </a:r>
          </a:p>
          <a:p>
            <a:pPr>
              <a:lnSpc>
                <a:spcPts val="4062"/>
              </a:lnSpc>
              <a:spcBef>
                <a:spcPct val="0"/>
              </a:spcBef>
            </a:pPr>
          </a:p>
        </p:txBody>
      </p:sp>
      <p:sp>
        <p:nvSpPr>
          <p:cNvPr name="Freeform 12" id="12"/>
          <p:cNvSpPr/>
          <p:nvPr/>
        </p:nvSpPr>
        <p:spPr>
          <a:xfrm flipH="false" flipV="false" rot="0">
            <a:off x="1028700" y="5569354"/>
            <a:ext cx="8445142" cy="3688946"/>
          </a:xfrm>
          <a:custGeom>
            <a:avLst/>
            <a:gdLst/>
            <a:ahLst/>
            <a:cxnLst/>
            <a:rect r="r" b="b" t="t" l="l"/>
            <a:pathLst>
              <a:path h="3688946" w="8445142">
                <a:moveTo>
                  <a:pt x="0" y="0"/>
                </a:moveTo>
                <a:lnTo>
                  <a:pt x="8445142" y="0"/>
                </a:lnTo>
                <a:lnTo>
                  <a:pt x="8445142" y="3688946"/>
                </a:lnTo>
                <a:lnTo>
                  <a:pt x="0" y="3688946"/>
                </a:lnTo>
                <a:lnTo>
                  <a:pt x="0" y="0"/>
                </a:lnTo>
                <a:close/>
              </a:path>
            </a:pathLst>
          </a:custGeom>
          <a:blipFill>
            <a:blip r:embed="rId7"/>
            <a:stretch>
              <a:fillRect l="0" t="-2071" r="0" b="0"/>
            </a:stretch>
          </a:blipFill>
        </p:spPr>
      </p:sp>
      <p:sp>
        <p:nvSpPr>
          <p:cNvPr name="Freeform 13" id="13"/>
          <p:cNvSpPr/>
          <p:nvPr/>
        </p:nvSpPr>
        <p:spPr>
          <a:xfrm flipH="false" flipV="false" rot="0">
            <a:off x="9870963" y="6364103"/>
            <a:ext cx="7699782" cy="2354788"/>
          </a:xfrm>
          <a:custGeom>
            <a:avLst/>
            <a:gdLst/>
            <a:ahLst/>
            <a:cxnLst/>
            <a:rect r="r" b="b" t="t" l="l"/>
            <a:pathLst>
              <a:path h="2354788" w="7699782">
                <a:moveTo>
                  <a:pt x="0" y="0"/>
                </a:moveTo>
                <a:lnTo>
                  <a:pt x="7699782" y="0"/>
                </a:lnTo>
                <a:lnTo>
                  <a:pt x="7699782" y="2354788"/>
                </a:lnTo>
                <a:lnTo>
                  <a:pt x="0" y="2354788"/>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32D59"/>
        </a:solidFill>
      </p:bgPr>
    </p:bg>
    <p:spTree>
      <p:nvGrpSpPr>
        <p:cNvPr id="1" name=""/>
        <p:cNvGrpSpPr/>
        <p:nvPr/>
      </p:nvGrpSpPr>
      <p:grpSpPr>
        <a:xfrm>
          <a:off x="0" y="0"/>
          <a:ext cx="0" cy="0"/>
          <a:chOff x="0" y="0"/>
          <a:chExt cx="0" cy="0"/>
        </a:xfrm>
      </p:grpSpPr>
      <p:sp>
        <p:nvSpPr>
          <p:cNvPr name="TextBox 2" id="2"/>
          <p:cNvSpPr txBox="true"/>
          <p:nvPr/>
        </p:nvSpPr>
        <p:spPr>
          <a:xfrm rot="0">
            <a:off x="859008" y="4845761"/>
            <a:ext cx="3091319" cy="1602649"/>
          </a:xfrm>
          <a:prstGeom prst="rect">
            <a:avLst/>
          </a:prstGeom>
        </p:spPr>
        <p:txBody>
          <a:bodyPr anchor="t" rtlCol="false" tIns="0" lIns="0" bIns="0" rIns="0">
            <a:spAutoFit/>
          </a:bodyPr>
          <a:lstStyle/>
          <a:p>
            <a:pPr algn="ctr">
              <a:lnSpc>
                <a:spcPts val="6456"/>
              </a:lnSpc>
            </a:pPr>
            <a:r>
              <a:rPr lang="en-US" sz="4611">
                <a:solidFill>
                  <a:srgbClr val="FFFFFF"/>
                </a:solidFill>
                <a:latin typeface="Open Sans"/>
              </a:rPr>
              <a:t>Logistic Regression</a:t>
            </a:r>
          </a:p>
        </p:txBody>
      </p:sp>
      <p:sp>
        <p:nvSpPr>
          <p:cNvPr name="Freeform 3" id="3"/>
          <p:cNvSpPr/>
          <p:nvPr/>
        </p:nvSpPr>
        <p:spPr>
          <a:xfrm flipH="true" flipV="false" rot="0">
            <a:off x="15441480" y="6881504"/>
            <a:ext cx="2688525" cy="3963238"/>
          </a:xfrm>
          <a:custGeom>
            <a:avLst/>
            <a:gdLst/>
            <a:ahLst/>
            <a:cxnLst/>
            <a:rect r="r" b="b" t="t" l="l"/>
            <a:pathLst>
              <a:path h="3963238" w="2688525">
                <a:moveTo>
                  <a:pt x="2688525" y="0"/>
                </a:moveTo>
                <a:lnTo>
                  <a:pt x="0" y="0"/>
                </a:lnTo>
                <a:lnTo>
                  <a:pt x="0" y="3963238"/>
                </a:lnTo>
                <a:lnTo>
                  <a:pt x="2688525" y="3963238"/>
                </a:lnTo>
                <a:lnTo>
                  <a:pt x="2688525" y="0"/>
                </a:lnTo>
                <a:close/>
              </a:path>
            </a:pathLst>
          </a:custGeom>
          <a:blipFill>
            <a:blip r:embed="rId2"/>
            <a:stretch>
              <a:fillRect l="0" t="0" r="0" b="-1151"/>
            </a:stretch>
          </a:blipFill>
        </p:spPr>
      </p:sp>
      <p:sp>
        <p:nvSpPr>
          <p:cNvPr name="Freeform 4" id="4"/>
          <p:cNvSpPr/>
          <p:nvPr/>
        </p:nvSpPr>
        <p:spPr>
          <a:xfrm flipH="false" flipV="false" rot="0">
            <a:off x="-262426" y="7821399"/>
            <a:ext cx="5007607" cy="3023343"/>
          </a:xfrm>
          <a:custGeom>
            <a:avLst/>
            <a:gdLst/>
            <a:ahLst/>
            <a:cxnLst/>
            <a:rect r="r" b="b" t="t" l="l"/>
            <a:pathLst>
              <a:path h="3023343" w="5007607">
                <a:moveTo>
                  <a:pt x="0" y="0"/>
                </a:moveTo>
                <a:lnTo>
                  <a:pt x="5007607" y="0"/>
                </a:lnTo>
                <a:lnTo>
                  <a:pt x="5007607" y="3023343"/>
                </a:lnTo>
                <a:lnTo>
                  <a:pt x="0" y="3023343"/>
                </a:lnTo>
                <a:lnTo>
                  <a:pt x="0" y="0"/>
                </a:lnTo>
                <a:close/>
              </a:path>
            </a:pathLst>
          </a:custGeom>
          <a:blipFill>
            <a:blip r:embed="rId3"/>
            <a:stretch>
              <a:fillRect l="0" t="0" r="0" b="0"/>
            </a:stretch>
          </a:blipFill>
        </p:spPr>
      </p:sp>
      <p:sp>
        <p:nvSpPr>
          <p:cNvPr name="Freeform 5" id="5"/>
          <p:cNvSpPr/>
          <p:nvPr/>
        </p:nvSpPr>
        <p:spPr>
          <a:xfrm flipH="false" flipV="false" rot="0">
            <a:off x="1737825" y="38280"/>
            <a:ext cx="1007106" cy="1050436"/>
          </a:xfrm>
          <a:custGeom>
            <a:avLst/>
            <a:gdLst/>
            <a:ahLst/>
            <a:cxnLst/>
            <a:rect r="r" b="b" t="t" l="l"/>
            <a:pathLst>
              <a:path h="1050436" w="1007106">
                <a:moveTo>
                  <a:pt x="0" y="0"/>
                </a:moveTo>
                <a:lnTo>
                  <a:pt x="1007105" y="0"/>
                </a:lnTo>
                <a:lnTo>
                  <a:pt x="1007105" y="1050436"/>
                </a:lnTo>
                <a:lnTo>
                  <a:pt x="0" y="1050436"/>
                </a:lnTo>
                <a:lnTo>
                  <a:pt x="0" y="0"/>
                </a:lnTo>
                <a:close/>
              </a:path>
            </a:pathLst>
          </a:custGeom>
          <a:blipFill>
            <a:blip r:embed="rId4"/>
            <a:stretch>
              <a:fillRect l="0" t="0" r="0" b="0"/>
            </a:stretch>
          </a:blipFill>
        </p:spPr>
      </p:sp>
      <p:sp>
        <p:nvSpPr>
          <p:cNvPr name="Freeform 6" id="6"/>
          <p:cNvSpPr/>
          <p:nvPr/>
        </p:nvSpPr>
        <p:spPr>
          <a:xfrm flipH="false" flipV="false" rot="0">
            <a:off x="342949" y="563498"/>
            <a:ext cx="865520" cy="902759"/>
          </a:xfrm>
          <a:custGeom>
            <a:avLst/>
            <a:gdLst/>
            <a:ahLst/>
            <a:cxnLst/>
            <a:rect r="r" b="b" t="t" l="l"/>
            <a:pathLst>
              <a:path h="902759" w="865520">
                <a:moveTo>
                  <a:pt x="0" y="0"/>
                </a:moveTo>
                <a:lnTo>
                  <a:pt x="865520" y="0"/>
                </a:lnTo>
                <a:lnTo>
                  <a:pt x="865520" y="902759"/>
                </a:lnTo>
                <a:lnTo>
                  <a:pt x="0" y="902759"/>
                </a:lnTo>
                <a:lnTo>
                  <a:pt x="0" y="0"/>
                </a:lnTo>
                <a:close/>
              </a:path>
            </a:pathLst>
          </a:custGeom>
          <a:blipFill>
            <a:blip r:embed="rId4"/>
            <a:stretch>
              <a:fillRect l="0" t="0" r="0" b="0"/>
            </a:stretch>
          </a:blipFill>
        </p:spPr>
      </p:sp>
      <p:sp>
        <p:nvSpPr>
          <p:cNvPr name="AutoShape 7" id="7"/>
          <p:cNvSpPr/>
          <p:nvPr/>
        </p:nvSpPr>
        <p:spPr>
          <a:xfrm flipH="true">
            <a:off x="4212264" y="2989671"/>
            <a:ext cx="0" cy="3883630"/>
          </a:xfrm>
          <a:prstGeom prst="line">
            <a:avLst/>
          </a:prstGeom>
          <a:ln cap="flat" w="47625">
            <a:solidFill>
              <a:srgbClr val="FFFFFF"/>
            </a:solidFill>
            <a:prstDash val="solid"/>
            <a:headEnd type="none" len="sm" w="sm"/>
            <a:tailEnd type="none" len="sm" w="sm"/>
          </a:ln>
        </p:spPr>
      </p:sp>
      <p:grpSp>
        <p:nvGrpSpPr>
          <p:cNvPr name="Group 8" id="8"/>
          <p:cNvGrpSpPr/>
          <p:nvPr/>
        </p:nvGrpSpPr>
        <p:grpSpPr>
          <a:xfrm rot="0">
            <a:off x="1905356" y="3119313"/>
            <a:ext cx="1139623" cy="113962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9FDA"/>
            </a:solidFill>
          </p:spPr>
        </p:sp>
        <p:sp>
          <p:nvSpPr>
            <p:cNvPr name="TextBox 10" id="10"/>
            <p:cNvSpPr txBox="true"/>
            <p:nvPr/>
          </p:nvSpPr>
          <p:spPr>
            <a:xfrm>
              <a:off x="76200" y="0"/>
              <a:ext cx="660400" cy="736600"/>
            </a:xfrm>
            <a:prstGeom prst="rect">
              <a:avLst/>
            </a:prstGeom>
          </p:spPr>
          <p:txBody>
            <a:bodyPr anchor="ctr" rtlCol="false" tIns="50800" lIns="50800" bIns="50800" rIns="50800"/>
            <a:lstStyle/>
            <a:p>
              <a:pPr algn="ctr">
                <a:lnSpc>
                  <a:spcPts val="4890"/>
                </a:lnSpc>
              </a:pPr>
              <a:r>
                <a:rPr lang="en-US" sz="3493">
                  <a:solidFill>
                    <a:srgbClr val="FFFFFF"/>
                  </a:solidFill>
                  <a:latin typeface="Cocomat Pro Bold"/>
                </a:rPr>
                <a:t>01</a:t>
              </a:r>
            </a:p>
          </p:txBody>
        </p:sp>
      </p:grpSp>
      <p:sp>
        <p:nvSpPr>
          <p:cNvPr name="TextBox 11" id="11"/>
          <p:cNvSpPr txBox="true"/>
          <p:nvPr/>
        </p:nvSpPr>
        <p:spPr>
          <a:xfrm rot="0">
            <a:off x="1028700" y="964891"/>
            <a:ext cx="16230600" cy="1037882"/>
          </a:xfrm>
          <a:prstGeom prst="rect">
            <a:avLst/>
          </a:prstGeom>
        </p:spPr>
        <p:txBody>
          <a:bodyPr anchor="t" rtlCol="false" tIns="0" lIns="0" bIns="0" rIns="0">
            <a:spAutoFit/>
          </a:bodyPr>
          <a:lstStyle/>
          <a:p>
            <a:pPr algn="ctr" marL="0" indent="0" lvl="0">
              <a:lnSpc>
                <a:spcPts val="8418"/>
              </a:lnSpc>
              <a:spcBef>
                <a:spcPct val="0"/>
              </a:spcBef>
            </a:pPr>
            <a:r>
              <a:rPr lang="en-US" sz="6013">
                <a:solidFill>
                  <a:srgbClr val="F0F9FA"/>
                </a:solidFill>
                <a:latin typeface="Cocomat Pro Bold"/>
              </a:rPr>
              <a:t>Classification learning models used</a:t>
            </a:r>
          </a:p>
        </p:txBody>
      </p:sp>
      <p:sp>
        <p:nvSpPr>
          <p:cNvPr name="TextBox 12" id="12"/>
          <p:cNvSpPr txBox="true"/>
          <p:nvPr/>
        </p:nvSpPr>
        <p:spPr>
          <a:xfrm rot="0">
            <a:off x="4320281" y="4845761"/>
            <a:ext cx="3207533" cy="1602648"/>
          </a:xfrm>
          <a:prstGeom prst="rect">
            <a:avLst/>
          </a:prstGeom>
        </p:spPr>
        <p:txBody>
          <a:bodyPr anchor="t" rtlCol="false" tIns="0" lIns="0" bIns="0" rIns="0">
            <a:spAutoFit/>
          </a:bodyPr>
          <a:lstStyle/>
          <a:p>
            <a:pPr algn="ctr">
              <a:lnSpc>
                <a:spcPts val="6456"/>
              </a:lnSpc>
            </a:pPr>
            <a:r>
              <a:rPr lang="en-US" sz="4611">
                <a:solidFill>
                  <a:srgbClr val="FFFFFF"/>
                </a:solidFill>
                <a:latin typeface="Open Sans"/>
              </a:rPr>
              <a:t>K-Nearest Neighbours</a:t>
            </a:r>
          </a:p>
        </p:txBody>
      </p:sp>
      <p:grpSp>
        <p:nvGrpSpPr>
          <p:cNvPr name="Group 13" id="13"/>
          <p:cNvGrpSpPr/>
          <p:nvPr/>
        </p:nvGrpSpPr>
        <p:grpSpPr>
          <a:xfrm rot="0">
            <a:off x="5327474" y="3119313"/>
            <a:ext cx="1139623" cy="113962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9FDA"/>
            </a:solidFill>
          </p:spPr>
        </p:sp>
        <p:sp>
          <p:nvSpPr>
            <p:cNvPr name="TextBox 15" id="15"/>
            <p:cNvSpPr txBox="true"/>
            <p:nvPr/>
          </p:nvSpPr>
          <p:spPr>
            <a:xfrm>
              <a:off x="76200" y="0"/>
              <a:ext cx="660400" cy="736600"/>
            </a:xfrm>
            <a:prstGeom prst="rect">
              <a:avLst/>
            </a:prstGeom>
          </p:spPr>
          <p:txBody>
            <a:bodyPr anchor="ctr" rtlCol="false" tIns="50800" lIns="50800" bIns="50800" rIns="50800"/>
            <a:lstStyle/>
            <a:p>
              <a:pPr algn="ctr">
                <a:lnSpc>
                  <a:spcPts val="4890"/>
                </a:lnSpc>
              </a:pPr>
              <a:r>
                <a:rPr lang="en-US" sz="3493">
                  <a:solidFill>
                    <a:srgbClr val="FFFFFF"/>
                  </a:solidFill>
                  <a:latin typeface="Cocomat Pro Bold"/>
                </a:rPr>
                <a:t>02</a:t>
              </a:r>
            </a:p>
          </p:txBody>
        </p:sp>
      </p:grpSp>
      <p:sp>
        <p:nvSpPr>
          <p:cNvPr name="AutoShape 16" id="16"/>
          <p:cNvSpPr/>
          <p:nvPr/>
        </p:nvSpPr>
        <p:spPr>
          <a:xfrm>
            <a:off x="7635831" y="2989671"/>
            <a:ext cx="0" cy="3883630"/>
          </a:xfrm>
          <a:prstGeom prst="line">
            <a:avLst/>
          </a:prstGeom>
          <a:ln cap="flat" w="47625">
            <a:solidFill>
              <a:srgbClr val="FFFFFF"/>
            </a:solidFill>
            <a:prstDash val="solid"/>
            <a:headEnd type="none" len="sm" w="sm"/>
            <a:tailEnd type="none" len="sm" w="sm"/>
          </a:ln>
        </p:spPr>
      </p:sp>
      <p:sp>
        <p:nvSpPr>
          <p:cNvPr name="TextBox 17" id="17"/>
          <p:cNvSpPr txBox="true"/>
          <p:nvPr/>
        </p:nvSpPr>
        <p:spPr>
          <a:xfrm rot="0">
            <a:off x="7847623" y="4453624"/>
            <a:ext cx="2946459" cy="2419677"/>
          </a:xfrm>
          <a:prstGeom prst="rect">
            <a:avLst/>
          </a:prstGeom>
        </p:spPr>
        <p:txBody>
          <a:bodyPr anchor="t" rtlCol="false" tIns="0" lIns="0" bIns="0" rIns="0">
            <a:spAutoFit/>
          </a:bodyPr>
          <a:lstStyle/>
          <a:p>
            <a:pPr algn="ctr">
              <a:lnSpc>
                <a:spcPts val="6456"/>
              </a:lnSpc>
            </a:pPr>
            <a:r>
              <a:rPr lang="en-US" sz="4611">
                <a:solidFill>
                  <a:srgbClr val="FFFFFF"/>
                </a:solidFill>
                <a:latin typeface="Open Sans"/>
              </a:rPr>
              <a:t>Naïve Bayes Classifier</a:t>
            </a:r>
          </a:p>
        </p:txBody>
      </p:sp>
      <p:grpSp>
        <p:nvGrpSpPr>
          <p:cNvPr name="Group 18" id="18"/>
          <p:cNvGrpSpPr/>
          <p:nvPr/>
        </p:nvGrpSpPr>
        <p:grpSpPr>
          <a:xfrm rot="0">
            <a:off x="8751041" y="3119313"/>
            <a:ext cx="1139623" cy="113962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9FDA"/>
            </a:solidFill>
          </p:spPr>
        </p:sp>
        <p:sp>
          <p:nvSpPr>
            <p:cNvPr name="TextBox 20" id="20"/>
            <p:cNvSpPr txBox="true"/>
            <p:nvPr/>
          </p:nvSpPr>
          <p:spPr>
            <a:xfrm>
              <a:off x="76200" y="0"/>
              <a:ext cx="660400" cy="736600"/>
            </a:xfrm>
            <a:prstGeom prst="rect">
              <a:avLst/>
            </a:prstGeom>
          </p:spPr>
          <p:txBody>
            <a:bodyPr anchor="ctr" rtlCol="false" tIns="50800" lIns="50800" bIns="50800" rIns="50800"/>
            <a:lstStyle/>
            <a:p>
              <a:pPr algn="ctr">
                <a:lnSpc>
                  <a:spcPts val="4890"/>
                </a:lnSpc>
              </a:pPr>
              <a:r>
                <a:rPr lang="en-US" sz="3493">
                  <a:solidFill>
                    <a:srgbClr val="FFFFFF"/>
                  </a:solidFill>
                  <a:latin typeface="Cocomat Pro Bold"/>
                </a:rPr>
                <a:t>03</a:t>
              </a:r>
            </a:p>
          </p:txBody>
        </p:sp>
      </p:grpSp>
      <p:sp>
        <p:nvSpPr>
          <p:cNvPr name="AutoShape 21" id="21"/>
          <p:cNvSpPr/>
          <p:nvPr/>
        </p:nvSpPr>
        <p:spPr>
          <a:xfrm>
            <a:off x="11059398" y="2989671"/>
            <a:ext cx="0" cy="3883630"/>
          </a:xfrm>
          <a:prstGeom prst="line">
            <a:avLst/>
          </a:prstGeom>
          <a:ln cap="flat" w="47625">
            <a:solidFill>
              <a:srgbClr val="FFFFFF"/>
            </a:solidFill>
            <a:prstDash val="solid"/>
            <a:headEnd type="none" len="sm" w="sm"/>
            <a:tailEnd type="none" len="sm" w="sm"/>
          </a:ln>
        </p:spPr>
      </p:sp>
      <p:sp>
        <p:nvSpPr>
          <p:cNvPr name="TextBox 22" id="22"/>
          <p:cNvSpPr txBox="true"/>
          <p:nvPr/>
        </p:nvSpPr>
        <p:spPr>
          <a:xfrm rot="0">
            <a:off x="11223872" y="4461827"/>
            <a:ext cx="2946459" cy="2419677"/>
          </a:xfrm>
          <a:prstGeom prst="rect">
            <a:avLst/>
          </a:prstGeom>
        </p:spPr>
        <p:txBody>
          <a:bodyPr anchor="t" rtlCol="false" tIns="0" lIns="0" bIns="0" rIns="0">
            <a:spAutoFit/>
          </a:bodyPr>
          <a:lstStyle/>
          <a:p>
            <a:pPr algn="ctr">
              <a:lnSpc>
                <a:spcPts val="6456"/>
              </a:lnSpc>
            </a:pPr>
            <a:r>
              <a:rPr lang="en-US" sz="4611">
                <a:solidFill>
                  <a:srgbClr val="FFFFFF"/>
                </a:solidFill>
                <a:latin typeface="Open Sans"/>
              </a:rPr>
              <a:t>Support Vector Machines</a:t>
            </a:r>
          </a:p>
        </p:txBody>
      </p:sp>
      <p:grpSp>
        <p:nvGrpSpPr>
          <p:cNvPr name="Group 23" id="23"/>
          <p:cNvGrpSpPr/>
          <p:nvPr/>
        </p:nvGrpSpPr>
        <p:grpSpPr>
          <a:xfrm rot="0">
            <a:off x="12174608" y="3119313"/>
            <a:ext cx="1139623" cy="113962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9FDA"/>
            </a:solidFill>
          </p:spPr>
        </p:sp>
        <p:sp>
          <p:nvSpPr>
            <p:cNvPr name="TextBox 25" id="25"/>
            <p:cNvSpPr txBox="true"/>
            <p:nvPr/>
          </p:nvSpPr>
          <p:spPr>
            <a:xfrm>
              <a:off x="76200" y="0"/>
              <a:ext cx="660400" cy="736600"/>
            </a:xfrm>
            <a:prstGeom prst="rect">
              <a:avLst/>
            </a:prstGeom>
          </p:spPr>
          <p:txBody>
            <a:bodyPr anchor="ctr" rtlCol="false" tIns="50800" lIns="50800" bIns="50800" rIns="50800"/>
            <a:lstStyle/>
            <a:p>
              <a:pPr algn="ctr">
                <a:lnSpc>
                  <a:spcPts val="4890"/>
                </a:lnSpc>
              </a:pPr>
              <a:r>
                <a:rPr lang="en-US" sz="3493">
                  <a:solidFill>
                    <a:srgbClr val="FFFFFF"/>
                  </a:solidFill>
                  <a:latin typeface="Cocomat Pro Bold"/>
                </a:rPr>
                <a:t>04</a:t>
              </a:r>
            </a:p>
          </p:txBody>
        </p:sp>
      </p:grpSp>
      <p:sp>
        <p:nvSpPr>
          <p:cNvPr name="Freeform 26" id="26"/>
          <p:cNvSpPr/>
          <p:nvPr/>
        </p:nvSpPr>
        <p:spPr>
          <a:xfrm flipH="false" flipV="false" rot="0">
            <a:off x="15969426" y="-1404186"/>
            <a:ext cx="5624284" cy="3395661"/>
          </a:xfrm>
          <a:custGeom>
            <a:avLst/>
            <a:gdLst/>
            <a:ahLst/>
            <a:cxnLst/>
            <a:rect r="r" b="b" t="t" l="l"/>
            <a:pathLst>
              <a:path h="3395661" w="5624284">
                <a:moveTo>
                  <a:pt x="0" y="0"/>
                </a:moveTo>
                <a:lnTo>
                  <a:pt x="5624284" y="0"/>
                </a:lnTo>
                <a:lnTo>
                  <a:pt x="5624284" y="3395661"/>
                </a:lnTo>
                <a:lnTo>
                  <a:pt x="0" y="3395661"/>
                </a:lnTo>
                <a:lnTo>
                  <a:pt x="0" y="0"/>
                </a:lnTo>
                <a:close/>
              </a:path>
            </a:pathLst>
          </a:custGeom>
          <a:blipFill>
            <a:blip r:embed="rId3"/>
            <a:stretch>
              <a:fillRect l="0" t="0" r="0" b="0"/>
            </a:stretch>
          </a:blipFill>
        </p:spPr>
      </p:sp>
      <p:sp>
        <p:nvSpPr>
          <p:cNvPr name="AutoShape 27" id="27"/>
          <p:cNvSpPr/>
          <p:nvPr/>
        </p:nvSpPr>
        <p:spPr>
          <a:xfrm>
            <a:off x="14334804" y="2989671"/>
            <a:ext cx="0" cy="3883630"/>
          </a:xfrm>
          <a:prstGeom prst="line">
            <a:avLst/>
          </a:prstGeom>
          <a:ln cap="flat" w="47625">
            <a:solidFill>
              <a:srgbClr val="FFFFFF"/>
            </a:solidFill>
            <a:prstDash val="solid"/>
            <a:headEnd type="none" len="sm" w="sm"/>
            <a:tailEnd type="none" len="sm" w="sm"/>
          </a:ln>
        </p:spPr>
      </p:sp>
      <p:sp>
        <p:nvSpPr>
          <p:cNvPr name="TextBox 28" id="28"/>
          <p:cNvSpPr txBox="true"/>
          <p:nvPr/>
        </p:nvSpPr>
        <p:spPr>
          <a:xfrm rot="0">
            <a:off x="14358617" y="4461827"/>
            <a:ext cx="2946459" cy="2419677"/>
          </a:xfrm>
          <a:prstGeom prst="rect">
            <a:avLst/>
          </a:prstGeom>
        </p:spPr>
        <p:txBody>
          <a:bodyPr anchor="t" rtlCol="false" tIns="0" lIns="0" bIns="0" rIns="0">
            <a:spAutoFit/>
          </a:bodyPr>
          <a:lstStyle/>
          <a:p>
            <a:pPr algn="ctr">
              <a:lnSpc>
                <a:spcPts val="6456"/>
              </a:lnSpc>
            </a:pPr>
            <a:r>
              <a:rPr lang="en-US" sz="4611">
                <a:solidFill>
                  <a:srgbClr val="FFFFFF"/>
                </a:solidFill>
                <a:latin typeface="Open Sans"/>
              </a:rPr>
              <a:t>Random Forest Tree</a:t>
            </a:r>
          </a:p>
        </p:txBody>
      </p:sp>
      <p:grpSp>
        <p:nvGrpSpPr>
          <p:cNvPr name="Group 29" id="29"/>
          <p:cNvGrpSpPr/>
          <p:nvPr/>
        </p:nvGrpSpPr>
        <p:grpSpPr>
          <a:xfrm rot="0">
            <a:off x="15189497" y="3119313"/>
            <a:ext cx="1139623" cy="113962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9FDA"/>
            </a:solidFill>
          </p:spPr>
        </p:sp>
        <p:sp>
          <p:nvSpPr>
            <p:cNvPr name="TextBox 31" id="31"/>
            <p:cNvSpPr txBox="true"/>
            <p:nvPr/>
          </p:nvSpPr>
          <p:spPr>
            <a:xfrm>
              <a:off x="76200" y="0"/>
              <a:ext cx="660400" cy="736600"/>
            </a:xfrm>
            <a:prstGeom prst="rect">
              <a:avLst/>
            </a:prstGeom>
          </p:spPr>
          <p:txBody>
            <a:bodyPr anchor="ctr" rtlCol="false" tIns="50800" lIns="50800" bIns="50800" rIns="50800"/>
            <a:lstStyle/>
            <a:p>
              <a:pPr algn="ctr">
                <a:lnSpc>
                  <a:spcPts val="4890"/>
                </a:lnSpc>
              </a:pPr>
              <a:r>
                <a:rPr lang="en-US" sz="3493">
                  <a:solidFill>
                    <a:srgbClr val="FFFFFF"/>
                  </a:solidFill>
                  <a:latin typeface="Cocomat Pro Bold"/>
                </a:rPr>
                <a:t>05</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32D59"/>
        </a:solidFill>
      </p:bgPr>
    </p:bg>
    <p:spTree>
      <p:nvGrpSpPr>
        <p:cNvPr id="1" name=""/>
        <p:cNvGrpSpPr/>
        <p:nvPr/>
      </p:nvGrpSpPr>
      <p:grpSpPr>
        <a:xfrm>
          <a:off x="0" y="0"/>
          <a:ext cx="0" cy="0"/>
          <a:chOff x="0" y="0"/>
          <a:chExt cx="0" cy="0"/>
        </a:xfrm>
      </p:grpSpPr>
      <p:sp>
        <p:nvSpPr>
          <p:cNvPr name="Freeform 2" id="2"/>
          <p:cNvSpPr/>
          <p:nvPr/>
        </p:nvSpPr>
        <p:spPr>
          <a:xfrm flipH="false" flipV="false" rot="0">
            <a:off x="9584017" y="7150782"/>
            <a:ext cx="8703983" cy="3136218"/>
          </a:xfrm>
          <a:custGeom>
            <a:avLst/>
            <a:gdLst/>
            <a:ahLst/>
            <a:cxnLst/>
            <a:rect r="r" b="b" t="t" l="l"/>
            <a:pathLst>
              <a:path h="3136218" w="8703983">
                <a:moveTo>
                  <a:pt x="0" y="0"/>
                </a:moveTo>
                <a:lnTo>
                  <a:pt x="8703983" y="0"/>
                </a:lnTo>
                <a:lnTo>
                  <a:pt x="8703983" y="3136218"/>
                </a:lnTo>
                <a:lnTo>
                  <a:pt x="0" y="3136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5530" y="7441269"/>
            <a:ext cx="2445756" cy="3410921"/>
          </a:xfrm>
          <a:custGeom>
            <a:avLst/>
            <a:gdLst/>
            <a:ahLst/>
            <a:cxnLst/>
            <a:rect r="r" b="b" t="t" l="l"/>
            <a:pathLst>
              <a:path h="3410921" w="2445756">
                <a:moveTo>
                  <a:pt x="0" y="0"/>
                </a:moveTo>
                <a:lnTo>
                  <a:pt x="2445756" y="0"/>
                </a:lnTo>
                <a:lnTo>
                  <a:pt x="2445756" y="3410921"/>
                </a:lnTo>
                <a:lnTo>
                  <a:pt x="0" y="3410921"/>
                </a:lnTo>
                <a:lnTo>
                  <a:pt x="0" y="0"/>
                </a:lnTo>
                <a:close/>
              </a:path>
            </a:pathLst>
          </a:custGeom>
          <a:blipFill>
            <a:blip r:embed="rId4"/>
            <a:stretch>
              <a:fillRect l="0" t="0" r="0" b="0"/>
            </a:stretch>
          </a:blipFill>
        </p:spPr>
      </p:sp>
      <p:sp>
        <p:nvSpPr>
          <p:cNvPr name="Freeform 4" id="4"/>
          <p:cNvSpPr/>
          <p:nvPr/>
        </p:nvSpPr>
        <p:spPr>
          <a:xfrm flipH="true" flipV="false" rot="0">
            <a:off x="15258854" y="5857366"/>
            <a:ext cx="3377542" cy="4710414"/>
          </a:xfrm>
          <a:custGeom>
            <a:avLst/>
            <a:gdLst/>
            <a:ahLst/>
            <a:cxnLst/>
            <a:rect r="r" b="b" t="t" l="l"/>
            <a:pathLst>
              <a:path h="4710414" w="3377542">
                <a:moveTo>
                  <a:pt x="3377541" y="0"/>
                </a:moveTo>
                <a:lnTo>
                  <a:pt x="0" y="0"/>
                </a:lnTo>
                <a:lnTo>
                  <a:pt x="0" y="4710415"/>
                </a:lnTo>
                <a:lnTo>
                  <a:pt x="3377541" y="4710415"/>
                </a:lnTo>
                <a:lnTo>
                  <a:pt x="3377541" y="0"/>
                </a:lnTo>
                <a:close/>
              </a:path>
            </a:pathLst>
          </a:custGeom>
          <a:blipFill>
            <a:blip r:embed="rId4"/>
            <a:stretch>
              <a:fillRect l="0" t="0" r="0" b="0"/>
            </a:stretch>
          </a:blipFill>
        </p:spPr>
      </p:sp>
      <p:grpSp>
        <p:nvGrpSpPr>
          <p:cNvPr name="Group 5" id="5"/>
          <p:cNvGrpSpPr/>
          <p:nvPr/>
        </p:nvGrpSpPr>
        <p:grpSpPr>
          <a:xfrm rot="0">
            <a:off x="0" y="8464119"/>
            <a:ext cx="2063399" cy="1834890"/>
            <a:chOff x="0" y="0"/>
            <a:chExt cx="2751198" cy="2446520"/>
          </a:xfrm>
        </p:grpSpPr>
        <p:sp>
          <p:nvSpPr>
            <p:cNvPr name="Freeform 6" id="6"/>
            <p:cNvSpPr/>
            <p:nvPr/>
          </p:nvSpPr>
          <p:spPr>
            <a:xfrm flipH="false" flipV="false" rot="0">
              <a:off x="0" y="1163777"/>
              <a:ext cx="1229830" cy="1282744"/>
            </a:xfrm>
            <a:custGeom>
              <a:avLst/>
              <a:gdLst/>
              <a:ahLst/>
              <a:cxnLst/>
              <a:rect r="r" b="b" t="t" l="l"/>
              <a:pathLst>
                <a:path h="1282744" w="1229830">
                  <a:moveTo>
                    <a:pt x="0" y="0"/>
                  </a:moveTo>
                  <a:lnTo>
                    <a:pt x="1229830" y="0"/>
                  </a:lnTo>
                  <a:lnTo>
                    <a:pt x="1229830" y="1282743"/>
                  </a:lnTo>
                  <a:lnTo>
                    <a:pt x="0" y="1282743"/>
                  </a:lnTo>
                  <a:lnTo>
                    <a:pt x="0" y="0"/>
                  </a:lnTo>
                  <a:close/>
                </a:path>
              </a:pathLst>
            </a:custGeom>
            <a:blipFill>
              <a:blip r:embed="rId5"/>
              <a:stretch>
                <a:fillRect l="0" t="0" r="0" b="0"/>
              </a:stretch>
            </a:blipFill>
          </p:spPr>
        </p:sp>
        <p:sp>
          <p:nvSpPr>
            <p:cNvPr name="Freeform 7" id="7"/>
            <p:cNvSpPr/>
            <p:nvPr/>
          </p:nvSpPr>
          <p:spPr>
            <a:xfrm flipH="false" flipV="false" rot="0">
              <a:off x="1621141" y="0"/>
              <a:ext cx="809733" cy="844572"/>
            </a:xfrm>
            <a:custGeom>
              <a:avLst/>
              <a:gdLst/>
              <a:ahLst/>
              <a:cxnLst/>
              <a:rect r="r" b="b" t="t" l="l"/>
              <a:pathLst>
                <a:path h="844572" w="809733">
                  <a:moveTo>
                    <a:pt x="0" y="0"/>
                  </a:moveTo>
                  <a:lnTo>
                    <a:pt x="809733" y="0"/>
                  </a:lnTo>
                  <a:lnTo>
                    <a:pt x="809733" y="844572"/>
                  </a:lnTo>
                  <a:lnTo>
                    <a:pt x="0" y="844572"/>
                  </a:lnTo>
                  <a:lnTo>
                    <a:pt x="0" y="0"/>
                  </a:lnTo>
                  <a:close/>
                </a:path>
              </a:pathLst>
            </a:custGeom>
            <a:blipFill>
              <a:blip r:embed="rId5"/>
              <a:stretch>
                <a:fillRect l="0" t="0" r="0" b="0"/>
              </a:stretch>
            </a:blipFill>
          </p:spPr>
        </p:sp>
        <p:sp>
          <p:nvSpPr>
            <p:cNvPr name="Freeform 8" id="8"/>
            <p:cNvSpPr/>
            <p:nvPr/>
          </p:nvSpPr>
          <p:spPr>
            <a:xfrm flipH="false" flipV="false" rot="0">
              <a:off x="2110551" y="1060285"/>
              <a:ext cx="640647" cy="668211"/>
            </a:xfrm>
            <a:custGeom>
              <a:avLst/>
              <a:gdLst/>
              <a:ahLst/>
              <a:cxnLst/>
              <a:rect r="r" b="b" t="t" l="l"/>
              <a:pathLst>
                <a:path h="668211" w="640647">
                  <a:moveTo>
                    <a:pt x="0" y="0"/>
                  </a:moveTo>
                  <a:lnTo>
                    <a:pt x="640647" y="0"/>
                  </a:lnTo>
                  <a:lnTo>
                    <a:pt x="640647" y="668211"/>
                  </a:lnTo>
                  <a:lnTo>
                    <a:pt x="0" y="668211"/>
                  </a:lnTo>
                  <a:lnTo>
                    <a:pt x="0" y="0"/>
                  </a:lnTo>
                  <a:close/>
                </a:path>
              </a:pathLst>
            </a:custGeom>
            <a:blipFill>
              <a:blip r:embed="rId5"/>
              <a:stretch>
                <a:fillRect l="0" t="0" r="0" b="0"/>
              </a:stretch>
            </a:blipFill>
          </p:spPr>
        </p:sp>
      </p:grpSp>
      <p:sp>
        <p:nvSpPr>
          <p:cNvPr name="Freeform 9" id="9"/>
          <p:cNvSpPr/>
          <p:nvPr/>
        </p:nvSpPr>
        <p:spPr>
          <a:xfrm flipH="false" flipV="false" rot="0">
            <a:off x="2063399" y="8885019"/>
            <a:ext cx="1399030" cy="1401981"/>
          </a:xfrm>
          <a:custGeom>
            <a:avLst/>
            <a:gdLst/>
            <a:ahLst/>
            <a:cxnLst/>
            <a:rect r="r" b="b" t="t" l="l"/>
            <a:pathLst>
              <a:path h="1401981" w="1399030">
                <a:moveTo>
                  <a:pt x="0" y="0"/>
                </a:moveTo>
                <a:lnTo>
                  <a:pt x="1399029" y="0"/>
                </a:lnTo>
                <a:lnTo>
                  <a:pt x="1399029" y="1401981"/>
                </a:lnTo>
                <a:lnTo>
                  <a:pt x="0" y="1401981"/>
                </a:lnTo>
                <a:lnTo>
                  <a:pt x="0" y="0"/>
                </a:lnTo>
                <a:close/>
              </a:path>
            </a:pathLst>
          </a:custGeom>
          <a:blipFill>
            <a:blip r:embed="rId6"/>
            <a:stretch>
              <a:fillRect l="0" t="0" r="0" b="0"/>
            </a:stretch>
          </a:blipFill>
        </p:spPr>
      </p:sp>
      <p:sp>
        <p:nvSpPr>
          <p:cNvPr name="Freeform 10" id="10"/>
          <p:cNvSpPr/>
          <p:nvPr/>
        </p:nvSpPr>
        <p:spPr>
          <a:xfrm flipH="false" flipV="false" rot="0">
            <a:off x="1031699" y="3374629"/>
            <a:ext cx="9547839" cy="1768871"/>
          </a:xfrm>
          <a:custGeom>
            <a:avLst/>
            <a:gdLst/>
            <a:ahLst/>
            <a:cxnLst/>
            <a:rect r="r" b="b" t="t" l="l"/>
            <a:pathLst>
              <a:path h="1768871" w="9547839">
                <a:moveTo>
                  <a:pt x="0" y="0"/>
                </a:moveTo>
                <a:lnTo>
                  <a:pt x="9547839" y="0"/>
                </a:lnTo>
                <a:lnTo>
                  <a:pt x="9547839" y="1768871"/>
                </a:lnTo>
                <a:lnTo>
                  <a:pt x="0" y="1768871"/>
                </a:lnTo>
                <a:lnTo>
                  <a:pt x="0" y="0"/>
                </a:lnTo>
                <a:close/>
              </a:path>
            </a:pathLst>
          </a:custGeom>
          <a:blipFill>
            <a:blip r:embed="rId7"/>
            <a:stretch>
              <a:fillRect l="0" t="0" r="0" b="-20748"/>
            </a:stretch>
          </a:blipFill>
        </p:spPr>
      </p:sp>
      <p:sp>
        <p:nvSpPr>
          <p:cNvPr name="Freeform 11" id="11"/>
          <p:cNvSpPr/>
          <p:nvPr/>
        </p:nvSpPr>
        <p:spPr>
          <a:xfrm flipH="false" flipV="false" rot="0">
            <a:off x="1028700" y="5857366"/>
            <a:ext cx="12037613" cy="3289363"/>
          </a:xfrm>
          <a:custGeom>
            <a:avLst/>
            <a:gdLst/>
            <a:ahLst/>
            <a:cxnLst/>
            <a:rect r="r" b="b" t="t" l="l"/>
            <a:pathLst>
              <a:path h="3289363" w="12037613">
                <a:moveTo>
                  <a:pt x="0" y="0"/>
                </a:moveTo>
                <a:lnTo>
                  <a:pt x="12037613" y="0"/>
                </a:lnTo>
                <a:lnTo>
                  <a:pt x="12037613" y="3289363"/>
                </a:lnTo>
                <a:lnTo>
                  <a:pt x="0" y="3289363"/>
                </a:lnTo>
                <a:lnTo>
                  <a:pt x="0" y="0"/>
                </a:lnTo>
                <a:close/>
              </a:path>
            </a:pathLst>
          </a:custGeom>
          <a:blipFill>
            <a:blip r:embed="rId8"/>
            <a:stretch>
              <a:fillRect l="0" t="0" r="0" b="-15782"/>
            </a:stretch>
          </a:blipFill>
        </p:spPr>
      </p:sp>
      <p:sp>
        <p:nvSpPr>
          <p:cNvPr name="TextBox 12" id="12"/>
          <p:cNvSpPr txBox="true"/>
          <p:nvPr/>
        </p:nvSpPr>
        <p:spPr>
          <a:xfrm rot="0">
            <a:off x="1028700" y="886129"/>
            <a:ext cx="16230600" cy="1210929"/>
          </a:xfrm>
          <a:prstGeom prst="rect">
            <a:avLst/>
          </a:prstGeom>
        </p:spPr>
        <p:txBody>
          <a:bodyPr anchor="t" rtlCol="false" tIns="0" lIns="0" bIns="0" rIns="0">
            <a:spAutoFit/>
          </a:bodyPr>
          <a:lstStyle/>
          <a:p>
            <a:pPr marL="0" indent="0" lvl="0">
              <a:lnSpc>
                <a:spcPts val="9800"/>
              </a:lnSpc>
              <a:spcBef>
                <a:spcPct val="0"/>
              </a:spcBef>
            </a:pPr>
            <a:r>
              <a:rPr lang="en-US" sz="7000">
                <a:solidFill>
                  <a:srgbClr val="F0F9FA"/>
                </a:solidFill>
                <a:latin typeface="Cocomat Pro Bold"/>
              </a:rPr>
              <a:t>Model building</a:t>
            </a:r>
          </a:p>
        </p:txBody>
      </p:sp>
      <p:sp>
        <p:nvSpPr>
          <p:cNvPr name="TextBox 13" id="13"/>
          <p:cNvSpPr txBox="true"/>
          <p:nvPr/>
        </p:nvSpPr>
        <p:spPr>
          <a:xfrm rot="0">
            <a:off x="1031699" y="2030384"/>
            <a:ext cx="15918925" cy="505164"/>
          </a:xfrm>
          <a:prstGeom prst="rect">
            <a:avLst/>
          </a:prstGeom>
        </p:spPr>
        <p:txBody>
          <a:bodyPr anchor="t" rtlCol="false" tIns="0" lIns="0" bIns="0" rIns="0">
            <a:spAutoFit/>
          </a:bodyPr>
          <a:lstStyle/>
          <a:p>
            <a:pPr>
              <a:lnSpc>
                <a:spcPts val="4062"/>
              </a:lnSpc>
              <a:spcBef>
                <a:spcPct val="0"/>
              </a:spcBef>
            </a:pPr>
            <a:r>
              <a:rPr lang="en-US" sz="2902">
                <a:solidFill>
                  <a:srgbClr val="FFFFFF"/>
                </a:solidFill>
                <a:latin typeface="Raleway Semi-Bold"/>
              </a:rPr>
              <a:t>Train models on the training data by fitting the data to the model.</a:t>
            </a:r>
          </a:p>
        </p:txBody>
      </p:sp>
      <p:sp>
        <p:nvSpPr>
          <p:cNvPr name="TextBox 14" id="14"/>
          <p:cNvSpPr txBox="true"/>
          <p:nvPr/>
        </p:nvSpPr>
        <p:spPr>
          <a:xfrm rot="0">
            <a:off x="1031699" y="2869465"/>
            <a:ext cx="10092868" cy="505164"/>
          </a:xfrm>
          <a:prstGeom prst="rect">
            <a:avLst/>
          </a:prstGeom>
        </p:spPr>
        <p:txBody>
          <a:bodyPr anchor="t" rtlCol="false" tIns="0" lIns="0" bIns="0" rIns="0">
            <a:spAutoFit/>
          </a:bodyPr>
          <a:lstStyle/>
          <a:p>
            <a:pPr>
              <a:lnSpc>
                <a:spcPts val="4062"/>
              </a:lnSpc>
              <a:spcBef>
                <a:spcPct val="0"/>
              </a:spcBef>
            </a:pPr>
            <a:r>
              <a:rPr lang="en-US" sz="2902">
                <a:solidFill>
                  <a:srgbClr val="FFFFFF"/>
                </a:solidFill>
                <a:latin typeface="Raleway Semi-Bold"/>
              </a:rPr>
              <a:t>For example, a fit on the Logisitic Regression Model,</a:t>
            </a:r>
          </a:p>
        </p:txBody>
      </p:sp>
      <p:sp>
        <p:nvSpPr>
          <p:cNvPr name="TextBox 15" id="15"/>
          <p:cNvSpPr txBox="true"/>
          <p:nvPr/>
        </p:nvSpPr>
        <p:spPr>
          <a:xfrm rot="0">
            <a:off x="1031699" y="5214514"/>
            <a:ext cx="16230600" cy="505164"/>
          </a:xfrm>
          <a:prstGeom prst="rect">
            <a:avLst/>
          </a:prstGeom>
        </p:spPr>
        <p:txBody>
          <a:bodyPr anchor="t" rtlCol="false" tIns="0" lIns="0" bIns="0" rIns="0">
            <a:spAutoFit/>
          </a:bodyPr>
          <a:lstStyle/>
          <a:p>
            <a:pPr>
              <a:lnSpc>
                <a:spcPts val="4062"/>
              </a:lnSpc>
              <a:spcBef>
                <a:spcPct val="0"/>
              </a:spcBef>
            </a:pPr>
            <a:r>
              <a:rPr lang="en-US" sz="2902">
                <a:solidFill>
                  <a:srgbClr val="FFFFFF"/>
                </a:solidFill>
                <a:latin typeface="Raleway Semi-Bold"/>
              </a:rPr>
              <a:t>Or, with some hyperparameters such as the one done in this K-Nearest Neighbour Model,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DAF0GH2u_U4</dc:identifier>
  <dcterms:modified xsi:type="dcterms:W3CDTF">2011-08-01T06:04:30Z</dcterms:modified>
  <cp:revision>1</cp:revision>
  <dc:title>ST1511 AIML CA1 Classification</dc:title>
</cp:coreProperties>
</file>